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25"/>
  </p:notesMasterIdLst>
  <p:handoutMasterIdLst>
    <p:handoutMasterId r:id="rId26"/>
  </p:handoutMasterIdLst>
  <p:sldIdLst>
    <p:sldId id="262" r:id="rId5"/>
    <p:sldId id="289" r:id="rId6"/>
    <p:sldId id="266" r:id="rId7"/>
    <p:sldId id="295" r:id="rId8"/>
    <p:sldId id="296" r:id="rId9"/>
    <p:sldId id="297" r:id="rId10"/>
    <p:sldId id="299" r:id="rId11"/>
    <p:sldId id="298" r:id="rId12"/>
    <p:sldId id="300" r:id="rId13"/>
    <p:sldId id="301" r:id="rId14"/>
    <p:sldId id="303" r:id="rId15"/>
    <p:sldId id="304" r:id="rId16"/>
    <p:sldId id="305" r:id="rId17"/>
    <p:sldId id="306" r:id="rId18"/>
    <p:sldId id="307" r:id="rId19"/>
    <p:sldId id="308" r:id="rId20"/>
    <p:sldId id="309" r:id="rId21"/>
    <p:sldId id="258" r:id="rId22"/>
    <p:sldId id="310" r:id="rId23"/>
    <p:sldId id="31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9" d="100"/>
          <a:sy n="79" d="100"/>
        </p:scale>
        <p:origin x="850" y="72"/>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5/10/2022</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5/10/2022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2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hart and tabl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a:noAutofit/>
          </a:bodyPr>
          <a:lstStyle>
            <a:lvl1pPr marL="0" indent="0">
              <a:buNone/>
              <a:defRPr sz="1800">
                <a:solidFill>
                  <a:schemeClr val="tx1">
                    <a:lumMod val="75000"/>
                    <a:lumOff val="2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edit Master text styles</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a:lstStyle/>
          <a:p>
            <a:r>
              <a:rPr lang="en-US"/>
              <a:t>Click icon to add chart</a:t>
            </a:r>
            <a:endParaRPr lang="en-US" dirty="0"/>
          </a:p>
        </p:txBody>
      </p:sp>
      <p:sp>
        <p:nvSpPr>
          <p:cNvPr id="11" name="Text Placeholder 10">
            <a:extLst>
              <a:ext uri="{FF2B5EF4-FFF2-40B4-BE49-F238E27FC236}">
                <a16:creationId xmlns:a16="http://schemas.microsoft.com/office/drawing/2014/main" id="{339C283A-EC40-421C-8A0E-F9A3161C8890}"/>
              </a:ext>
            </a:extLst>
          </p:cNvPr>
          <p:cNvSpPr>
            <a:spLocks noGrp="1"/>
          </p:cNvSpPr>
          <p:nvPr>
            <p:ph type="body" sz="quarter" idx="14"/>
          </p:nvPr>
        </p:nvSpPr>
        <p:spPr>
          <a:xfrm>
            <a:off x="7858125" y="2284624"/>
            <a:ext cx="3147332" cy="306388"/>
          </a:xfrm>
        </p:spPr>
        <p:txBody>
          <a:bodyPr>
            <a:noAutofit/>
          </a:bodyPr>
          <a:lstStyle>
            <a:lvl1pPr marL="0" indent="0">
              <a:buNone/>
              <a:defRPr sz="1400" cap="all" spc="150" baseline="0">
                <a:solidFill>
                  <a:schemeClr val="tx1">
                    <a:lumMod val="75000"/>
                    <a:lumOff val="25000"/>
                  </a:schemeClr>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a:t>Click to edit Master text styles</a:t>
            </a:r>
          </a:p>
        </p:txBody>
      </p:sp>
      <p:sp>
        <p:nvSpPr>
          <p:cNvPr id="13" name="Content Placeholder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2900347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056323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6776"/>
            <a:ext cx="10515600" cy="3697645"/>
          </a:xfrm>
        </p:spPr>
        <p:txBody>
          <a:bodyPr/>
          <a:lstStyle>
            <a:lvl1pPr>
              <a:defRPr>
                <a:solidFill>
                  <a:schemeClr val="tx1">
                    <a:lumMod val="75000"/>
                    <a:lumOff val="25000"/>
                  </a:schemeClr>
                </a:solidFill>
              </a:defRPr>
            </a:lvl1pPr>
          </a:lstStyle>
          <a:p>
            <a:r>
              <a:rPr lang="en-US"/>
              <a:t>Click icon to add SmartArt graphic</a:t>
            </a:r>
            <a:endParaRPr lang="en-US" dirty="0"/>
          </a:p>
        </p:txBody>
      </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a:lstStyle>
            <a:lvl1pPr algn="l">
              <a:defRPr sz="900"/>
            </a:lvl1pPr>
          </a:lstStyle>
          <a:p>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2"/>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tx1">
                    <a:lumMod val="75000"/>
                    <a:lumOff val="25000"/>
                  </a:schemeClr>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701" r:id="rId13"/>
    <p:sldLayoutId id="2147483692" r:id="rId14"/>
    <p:sldLayoutId id="2147483681" r:id="rId15"/>
    <p:sldLayoutId id="2147483674" r:id="rId16"/>
    <p:sldLayoutId id="2147483675" r:id="rId17"/>
    <p:sldLayoutId id="2147483696" r:id="rId18"/>
    <p:sldLayoutId id="2147483677" r:id="rId19"/>
    <p:sldLayoutId id="2147483678" r:id="rId20"/>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6.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6.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6.xml"/><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75325" y="2244321"/>
            <a:ext cx="11441349" cy="1325563"/>
          </a:xfrm>
        </p:spPr>
        <p:txBody>
          <a:bodyPr>
            <a:noAutofit/>
          </a:bodyPr>
          <a:lstStyle/>
          <a:p>
            <a:r>
              <a:rPr lang="en-GB" sz="3200" b="1" dirty="0"/>
              <a:t>A Comprehensive Investigation of Traffic </a:t>
            </a:r>
            <a:br>
              <a:rPr lang="en-GB" sz="3200" b="1" dirty="0"/>
            </a:br>
            <a:r>
              <a:rPr lang="en-GB" sz="3200" b="1" dirty="0"/>
              <a:t>Accidents in UK through Statistical methods, ML </a:t>
            </a:r>
            <a:br>
              <a:rPr lang="en-GB" sz="3200" b="1" dirty="0"/>
            </a:br>
            <a:r>
              <a:rPr lang="en-GB" sz="3200" b="1" dirty="0"/>
              <a:t>algorithms, and Deep learning</a:t>
            </a:r>
            <a:endParaRPr lang="en-US" sz="3200" b="1" dirty="0"/>
          </a:p>
        </p:txBody>
      </p:sp>
      <p:sp>
        <p:nvSpPr>
          <p:cNvPr id="31" name="Title 1">
            <a:extLst>
              <a:ext uri="{FF2B5EF4-FFF2-40B4-BE49-F238E27FC236}">
                <a16:creationId xmlns:a16="http://schemas.microsoft.com/office/drawing/2014/main" id="{572E2985-0D19-1093-1A96-71EB629C10FD}"/>
              </a:ext>
            </a:extLst>
          </p:cNvPr>
          <p:cNvSpPr txBox="1">
            <a:spLocks/>
          </p:cNvSpPr>
          <p:nvPr/>
        </p:nvSpPr>
        <p:spPr>
          <a:xfrm>
            <a:off x="7140101" y="5680953"/>
            <a:ext cx="4396903" cy="8657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pPr algn="l">
              <a:lnSpc>
                <a:spcPct val="150000"/>
              </a:lnSpc>
            </a:pPr>
            <a:r>
              <a:rPr lang="en-GB" sz="1600" dirty="0"/>
              <a:t>Md Asif mahmod </a:t>
            </a:r>
            <a:r>
              <a:rPr lang="en-GB" sz="1600" dirty="0" err="1"/>
              <a:t>Tusher</a:t>
            </a:r>
            <a:r>
              <a:rPr lang="en-GB" sz="1600" dirty="0"/>
              <a:t> Siddique</a:t>
            </a:r>
          </a:p>
          <a:p>
            <a:pPr algn="l">
              <a:lnSpc>
                <a:spcPct val="150000"/>
              </a:lnSpc>
            </a:pPr>
            <a:r>
              <a:rPr lang="en-GB" sz="1600" dirty="0"/>
              <a:t>Supervisor: </a:t>
            </a:r>
            <a:r>
              <a:rPr lang="en-GB" sz="1600" dirty="0" err="1"/>
              <a:t>Dr.</a:t>
            </a:r>
            <a:r>
              <a:rPr lang="en-GB" sz="1600" dirty="0"/>
              <a:t> Ah-Lian </a:t>
            </a:r>
            <a:r>
              <a:rPr lang="en-GB" sz="1600" dirty="0" err="1"/>
              <a:t>kor</a:t>
            </a:r>
            <a:endParaRPr lang="en-GB" sz="1600" dirty="0"/>
          </a:p>
        </p:txBody>
      </p:sp>
    </p:spTree>
    <p:extLst>
      <p:ext uri="{BB962C8B-B14F-4D97-AF65-F5344CB8AC3E}">
        <p14:creationId xmlns:p14="http://schemas.microsoft.com/office/powerpoint/2010/main" val="1593920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2F9CC1F-102C-49CC-B646-8E6826368A81}"/>
              </a:ext>
            </a:extLst>
          </p:cNvPr>
          <p:cNvSpPr>
            <a:spLocks noGrp="1"/>
          </p:cNvSpPr>
          <p:nvPr>
            <p:ph type="dt" sz="half" idx="10"/>
          </p:nvPr>
        </p:nvSpPr>
        <p:spPr>
          <a:xfrm>
            <a:off x="838200" y="6356350"/>
            <a:ext cx="2743200" cy="365125"/>
          </a:xfrm>
        </p:spPr>
        <p:txBody>
          <a:bodyPr/>
          <a:lstStyle/>
          <a:p>
            <a:r>
              <a:rPr lang="en-US" dirty="0"/>
              <a:t>20XX</a:t>
            </a:r>
          </a:p>
        </p:txBody>
      </p:sp>
      <p:sp>
        <p:nvSpPr>
          <p:cNvPr id="4" name="Footer Placeholder 3">
            <a:extLst>
              <a:ext uri="{FF2B5EF4-FFF2-40B4-BE49-F238E27FC236}">
                <a16:creationId xmlns:a16="http://schemas.microsoft.com/office/drawing/2014/main" id="{33808A03-6EC3-48BE-9D18-5A746D09243E}"/>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5" name="Slide Number Placeholder 4">
            <a:extLst>
              <a:ext uri="{FF2B5EF4-FFF2-40B4-BE49-F238E27FC236}">
                <a16:creationId xmlns:a16="http://schemas.microsoft.com/office/drawing/2014/main" id="{46868410-BE8A-4C98-9C72-20D0A2A6A8B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10</a:t>
            </a:fld>
            <a:endParaRPr lang="en-US" dirty="0"/>
          </a:p>
        </p:txBody>
      </p:sp>
      <p:sp>
        <p:nvSpPr>
          <p:cNvPr id="18" name="Title 1">
            <a:extLst>
              <a:ext uri="{FF2B5EF4-FFF2-40B4-BE49-F238E27FC236}">
                <a16:creationId xmlns:a16="http://schemas.microsoft.com/office/drawing/2014/main" id="{54EAD64E-F7C0-CB45-9BBF-82DFC284E8B4}"/>
              </a:ext>
            </a:extLst>
          </p:cNvPr>
          <p:cNvSpPr txBox="1">
            <a:spLocks/>
          </p:cNvSpPr>
          <p:nvPr/>
        </p:nvSpPr>
        <p:spPr>
          <a:xfrm>
            <a:off x="1885156" y="433810"/>
            <a:ext cx="8421688" cy="71565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GB" sz="3600" dirty="0"/>
              <a:t>Descriptive statistical analysis</a:t>
            </a:r>
          </a:p>
        </p:txBody>
      </p:sp>
      <p:pic>
        <p:nvPicPr>
          <p:cNvPr id="7" name="Picture 6">
            <a:extLst>
              <a:ext uri="{FF2B5EF4-FFF2-40B4-BE49-F238E27FC236}">
                <a16:creationId xmlns:a16="http://schemas.microsoft.com/office/drawing/2014/main" id="{1BAAD7B5-42E7-9F11-92E9-351498043499}"/>
              </a:ext>
            </a:extLst>
          </p:cNvPr>
          <p:cNvPicPr>
            <a:picLocks noChangeAspect="1"/>
          </p:cNvPicPr>
          <p:nvPr/>
        </p:nvPicPr>
        <p:blipFill>
          <a:blip r:embed="rId2"/>
          <a:stretch>
            <a:fillRect/>
          </a:stretch>
        </p:blipFill>
        <p:spPr>
          <a:xfrm>
            <a:off x="2189187" y="961461"/>
            <a:ext cx="8400917" cy="5653348"/>
          </a:xfrm>
          <a:prstGeom prst="rect">
            <a:avLst/>
          </a:prstGeom>
        </p:spPr>
      </p:pic>
    </p:spTree>
    <p:extLst>
      <p:ext uri="{BB962C8B-B14F-4D97-AF65-F5344CB8AC3E}">
        <p14:creationId xmlns:p14="http://schemas.microsoft.com/office/powerpoint/2010/main" val="1081426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2F9CC1F-102C-49CC-B646-8E6826368A81}"/>
              </a:ext>
            </a:extLst>
          </p:cNvPr>
          <p:cNvSpPr>
            <a:spLocks noGrp="1"/>
          </p:cNvSpPr>
          <p:nvPr>
            <p:ph type="dt" sz="half" idx="10"/>
          </p:nvPr>
        </p:nvSpPr>
        <p:spPr>
          <a:xfrm>
            <a:off x="838200" y="6356350"/>
            <a:ext cx="2743200" cy="365125"/>
          </a:xfrm>
        </p:spPr>
        <p:txBody>
          <a:bodyPr/>
          <a:lstStyle/>
          <a:p>
            <a:r>
              <a:rPr lang="en-US" dirty="0"/>
              <a:t>20XX</a:t>
            </a:r>
          </a:p>
        </p:txBody>
      </p:sp>
      <p:sp>
        <p:nvSpPr>
          <p:cNvPr id="4" name="Footer Placeholder 3">
            <a:extLst>
              <a:ext uri="{FF2B5EF4-FFF2-40B4-BE49-F238E27FC236}">
                <a16:creationId xmlns:a16="http://schemas.microsoft.com/office/drawing/2014/main" id="{33808A03-6EC3-48BE-9D18-5A746D09243E}"/>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5" name="Slide Number Placeholder 4">
            <a:extLst>
              <a:ext uri="{FF2B5EF4-FFF2-40B4-BE49-F238E27FC236}">
                <a16:creationId xmlns:a16="http://schemas.microsoft.com/office/drawing/2014/main" id="{46868410-BE8A-4C98-9C72-20D0A2A6A8B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11</a:t>
            </a:fld>
            <a:endParaRPr lang="en-US" dirty="0"/>
          </a:p>
        </p:txBody>
      </p:sp>
      <p:sp>
        <p:nvSpPr>
          <p:cNvPr id="18" name="Title 1">
            <a:extLst>
              <a:ext uri="{FF2B5EF4-FFF2-40B4-BE49-F238E27FC236}">
                <a16:creationId xmlns:a16="http://schemas.microsoft.com/office/drawing/2014/main" id="{54EAD64E-F7C0-CB45-9BBF-82DFC284E8B4}"/>
              </a:ext>
            </a:extLst>
          </p:cNvPr>
          <p:cNvSpPr txBox="1">
            <a:spLocks/>
          </p:cNvSpPr>
          <p:nvPr/>
        </p:nvSpPr>
        <p:spPr>
          <a:xfrm>
            <a:off x="1885156" y="433810"/>
            <a:ext cx="8421688" cy="71565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GB" sz="3600" dirty="0"/>
              <a:t>Correlation</a:t>
            </a:r>
          </a:p>
        </p:txBody>
      </p:sp>
      <p:pic>
        <p:nvPicPr>
          <p:cNvPr id="7" name="Picture 6">
            <a:extLst>
              <a:ext uri="{FF2B5EF4-FFF2-40B4-BE49-F238E27FC236}">
                <a16:creationId xmlns:a16="http://schemas.microsoft.com/office/drawing/2014/main" id="{E884EDA1-4018-D88A-89FB-B147BC7B2CD7}"/>
              </a:ext>
            </a:extLst>
          </p:cNvPr>
          <p:cNvPicPr>
            <a:picLocks noChangeAspect="1"/>
          </p:cNvPicPr>
          <p:nvPr/>
        </p:nvPicPr>
        <p:blipFill>
          <a:blip r:embed="rId2"/>
          <a:stretch>
            <a:fillRect/>
          </a:stretch>
        </p:blipFill>
        <p:spPr>
          <a:xfrm>
            <a:off x="2511356" y="1061917"/>
            <a:ext cx="7177393" cy="5674963"/>
          </a:xfrm>
          <a:prstGeom prst="rect">
            <a:avLst/>
          </a:prstGeom>
        </p:spPr>
      </p:pic>
    </p:spTree>
    <p:extLst>
      <p:ext uri="{BB962C8B-B14F-4D97-AF65-F5344CB8AC3E}">
        <p14:creationId xmlns:p14="http://schemas.microsoft.com/office/powerpoint/2010/main" val="4122836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2F9CC1F-102C-49CC-B646-8E6826368A81}"/>
              </a:ext>
            </a:extLst>
          </p:cNvPr>
          <p:cNvSpPr>
            <a:spLocks noGrp="1"/>
          </p:cNvSpPr>
          <p:nvPr>
            <p:ph type="dt" sz="half" idx="10"/>
          </p:nvPr>
        </p:nvSpPr>
        <p:spPr>
          <a:xfrm>
            <a:off x="838200" y="6356350"/>
            <a:ext cx="2743200" cy="365125"/>
          </a:xfrm>
        </p:spPr>
        <p:txBody>
          <a:bodyPr/>
          <a:lstStyle/>
          <a:p>
            <a:r>
              <a:rPr lang="en-US" dirty="0"/>
              <a:t>20XX</a:t>
            </a:r>
          </a:p>
        </p:txBody>
      </p:sp>
      <p:sp>
        <p:nvSpPr>
          <p:cNvPr id="4" name="Footer Placeholder 3">
            <a:extLst>
              <a:ext uri="{FF2B5EF4-FFF2-40B4-BE49-F238E27FC236}">
                <a16:creationId xmlns:a16="http://schemas.microsoft.com/office/drawing/2014/main" id="{33808A03-6EC3-48BE-9D18-5A746D09243E}"/>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5" name="Slide Number Placeholder 4">
            <a:extLst>
              <a:ext uri="{FF2B5EF4-FFF2-40B4-BE49-F238E27FC236}">
                <a16:creationId xmlns:a16="http://schemas.microsoft.com/office/drawing/2014/main" id="{46868410-BE8A-4C98-9C72-20D0A2A6A8B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12</a:t>
            </a:fld>
            <a:endParaRPr lang="en-US" dirty="0"/>
          </a:p>
        </p:txBody>
      </p:sp>
      <p:sp>
        <p:nvSpPr>
          <p:cNvPr id="18" name="Title 1">
            <a:extLst>
              <a:ext uri="{FF2B5EF4-FFF2-40B4-BE49-F238E27FC236}">
                <a16:creationId xmlns:a16="http://schemas.microsoft.com/office/drawing/2014/main" id="{54EAD64E-F7C0-CB45-9BBF-82DFC284E8B4}"/>
              </a:ext>
            </a:extLst>
          </p:cNvPr>
          <p:cNvSpPr txBox="1">
            <a:spLocks/>
          </p:cNvSpPr>
          <p:nvPr/>
        </p:nvSpPr>
        <p:spPr>
          <a:xfrm>
            <a:off x="1885156" y="433810"/>
            <a:ext cx="8421688" cy="71565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GB" sz="3600" dirty="0"/>
              <a:t>T-test results</a:t>
            </a:r>
          </a:p>
        </p:txBody>
      </p:sp>
      <p:sp>
        <p:nvSpPr>
          <p:cNvPr id="2" name="TextBox 1">
            <a:extLst>
              <a:ext uri="{FF2B5EF4-FFF2-40B4-BE49-F238E27FC236}">
                <a16:creationId xmlns:a16="http://schemas.microsoft.com/office/drawing/2014/main" id="{E7DE062D-1DBE-2071-9D8A-C55775DD4A7A}"/>
              </a:ext>
            </a:extLst>
          </p:cNvPr>
          <p:cNvSpPr txBox="1"/>
          <p:nvPr/>
        </p:nvSpPr>
        <p:spPr>
          <a:xfrm>
            <a:off x="1721796" y="1467690"/>
            <a:ext cx="4212076" cy="369332"/>
          </a:xfrm>
          <a:prstGeom prst="rect">
            <a:avLst/>
          </a:prstGeom>
          <a:noFill/>
        </p:spPr>
        <p:txBody>
          <a:bodyPr wrap="square" rtlCol="0">
            <a:spAutoFit/>
          </a:bodyPr>
          <a:lstStyle/>
          <a:p>
            <a:r>
              <a:rPr lang="en-GB" dirty="0"/>
              <a:t>Accident severity – Gender of the driver</a:t>
            </a:r>
            <a:endParaRPr lang="LID4096" dirty="0"/>
          </a:p>
        </p:txBody>
      </p:sp>
      <p:pic>
        <p:nvPicPr>
          <p:cNvPr id="8" name="Picture 7">
            <a:extLst>
              <a:ext uri="{FF2B5EF4-FFF2-40B4-BE49-F238E27FC236}">
                <a16:creationId xmlns:a16="http://schemas.microsoft.com/office/drawing/2014/main" id="{5B113466-F673-52C2-D1D2-B0DEF8EA539E}"/>
              </a:ext>
            </a:extLst>
          </p:cNvPr>
          <p:cNvPicPr>
            <a:picLocks noChangeAspect="1"/>
          </p:cNvPicPr>
          <p:nvPr/>
        </p:nvPicPr>
        <p:blipFill>
          <a:blip r:embed="rId2"/>
          <a:stretch>
            <a:fillRect/>
          </a:stretch>
        </p:blipFill>
        <p:spPr>
          <a:xfrm>
            <a:off x="1556426" y="1842631"/>
            <a:ext cx="6206246" cy="1169922"/>
          </a:xfrm>
          <a:prstGeom prst="rect">
            <a:avLst/>
          </a:prstGeom>
        </p:spPr>
      </p:pic>
      <p:sp>
        <p:nvSpPr>
          <p:cNvPr id="10" name="TextBox 9">
            <a:extLst>
              <a:ext uri="{FF2B5EF4-FFF2-40B4-BE49-F238E27FC236}">
                <a16:creationId xmlns:a16="http://schemas.microsoft.com/office/drawing/2014/main" id="{C360B239-3718-2EE5-2C18-7973F42F17E1}"/>
              </a:ext>
            </a:extLst>
          </p:cNvPr>
          <p:cNvSpPr txBox="1"/>
          <p:nvPr/>
        </p:nvSpPr>
        <p:spPr>
          <a:xfrm>
            <a:off x="1721796" y="3047199"/>
            <a:ext cx="4212076" cy="369332"/>
          </a:xfrm>
          <a:prstGeom prst="rect">
            <a:avLst/>
          </a:prstGeom>
          <a:noFill/>
        </p:spPr>
        <p:txBody>
          <a:bodyPr wrap="square" rtlCol="0">
            <a:spAutoFit/>
          </a:bodyPr>
          <a:lstStyle/>
          <a:p>
            <a:r>
              <a:rPr lang="en-GB" dirty="0"/>
              <a:t>Accident severity – Lighting conditions</a:t>
            </a:r>
            <a:endParaRPr lang="LID4096" dirty="0"/>
          </a:p>
        </p:txBody>
      </p:sp>
      <p:pic>
        <p:nvPicPr>
          <p:cNvPr id="11" name="Picture 10">
            <a:extLst>
              <a:ext uri="{FF2B5EF4-FFF2-40B4-BE49-F238E27FC236}">
                <a16:creationId xmlns:a16="http://schemas.microsoft.com/office/drawing/2014/main" id="{18AA5596-F9AB-EC5D-DA67-E59A4F1DB600}"/>
              </a:ext>
            </a:extLst>
          </p:cNvPr>
          <p:cNvPicPr>
            <a:picLocks noChangeAspect="1"/>
          </p:cNvPicPr>
          <p:nvPr/>
        </p:nvPicPr>
        <p:blipFill>
          <a:blip r:embed="rId3"/>
          <a:stretch>
            <a:fillRect/>
          </a:stretch>
        </p:blipFill>
        <p:spPr>
          <a:xfrm>
            <a:off x="1603442" y="3416531"/>
            <a:ext cx="6159229" cy="1057101"/>
          </a:xfrm>
          <a:prstGeom prst="rect">
            <a:avLst/>
          </a:prstGeom>
        </p:spPr>
      </p:pic>
      <p:sp>
        <p:nvSpPr>
          <p:cNvPr id="13" name="TextBox 12">
            <a:extLst>
              <a:ext uri="{FF2B5EF4-FFF2-40B4-BE49-F238E27FC236}">
                <a16:creationId xmlns:a16="http://schemas.microsoft.com/office/drawing/2014/main" id="{6954ED73-3DE8-6F45-887B-A673403C36E3}"/>
              </a:ext>
            </a:extLst>
          </p:cNvPr>
          <p:cNvSpPr txBox="1"/>
          <p:nvPr/>
        </p:nvSpPr>
        <p:spPr>
          <a:xfrm>
            <a:off x="1721796" y="4469662"/>
            <a:ext cx="4212076" cy="369332"/>
          </a:xfrm>
          <a:prstGeom prst="rect">
            <a:avLst/>
          </a:prstGeom>
          <a:noFill/>
        </p:spPr>
        <p:txBody>
          <a:bodyPr wrap="square" rtlCol="0">
            <a:spAutoFit/>
          </a:bodyPr>
          <a:lstStyle/>
          <a:p>
            <a:r>
              <a:rPr lang="en-GB" dirty="0"/>
              <a:t>Accident severity – Drivers age</a:t>
            </a:r>
            <a:endParaRPr lang="LID4096" dirty="0"/>
          </a:p>
        </p:txBody>
      </p:sp>
      <p:pic>
        <p:nvPicPr>
          <p:cNvPr id="14" name="Picture 13">
            <a:extLst>
              <a:ext uri="{FF2B5EF4-FFF2-40B4-BE49-F238E27FC236}">
                <a16:creationId xmlns:a16="http://schemas.microsoft.com/office/drawing/2014/main" id="{BC84E11D-8385-2CC3-A4BA-07449E3D8DF1}"/>
              </a:ext>
            </a:extLst>
          </p:cNvPr>
          <p:cNvPicPr>
            <a:picLocks noChangeAspect="1"/>
          </p:cNvPicPr>
          <p:nvPr/>
        </p:nvPicPr>
        <p:blipFill>
          <a:blip r:embed="rId4"/>
          <a:stretch>
            <a:fillRect/>
          </a:stretch>
        </p:blipFill>
        <p:spPr>
          <a:xfrm>
            <a:off x="1721796" y="4924072"/>
            <a:ext cx="6040875" cy="1056424"/>
          </a:xfrm>
          <a:prstGeom prst="rect">
            <a:avLst/>
          </a:prstGeom>
        </p:spPr>
      </p:pic>
    </p:spTree>
    <p:extLst>
      <p:ext uri="{BB962C8B-B14F-4D97-AF65-F5344CB8AC3E}">
        <p14:creationId xmlns:p14="http://schemas.microsoft.com/office/powerpoint/2010/main" val="2921672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2F9CC1F-102C-49CC-B646-8E6826368A81}"/>
              </a:ext>
            </a:extLst>
          </p:cNvPr>
          <p:cNvSpPr>
            <a:spLocks noGrp="1"/>
          </p:cNvSpPr>
          <p:nvPr>
            <p:ph type="dt" sz="half" idx="10"/>
          </p:nvPr>
        </p:nvSpPr>
        <p:spPr>
          <a:xfrm>
            <a:off x="838200" y="6356350"/>
            <a:ext cx="2743200" cy="365125"/>
          </a:xfrm>
        </p:spPr>
        <p:txBody>
          <a:bodyPr/>
          <a:lstStyle/>
          <a:p>
            <a:r>
              <a:rPr lang="en-US" dirty="0"/>
              <a:t>20XX</a:t>
            </a:r>
          </a:p>
        </p:txBody>
      </p:sp>
      <p:sp>
        <p:nvSpPr>
          <p:cNvPr id="4" name="Footer Placeholder 3">
            <a:extLst>
              <a:ext uri="{FF2B5EF4-FFF2-40B4-BE49-F238E27FC236}">
                <a16:creationId xmlns:a16="http://schemas.microsoft.com/office/drawing/2014/main" id="{33808A03-6EC3-48BE-9D18-5A746D09243E}"/>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5" name="Slide Number Placeholder 4">
            <a:extLst>
              <a:ext uri="{FF2B5EF4-FFF2-40B4-BE49-F238E27FC236}">
                <a16:creationId xmlns:a16="http://schemas.microsoft.com/office/drawing/2014/main" id="{46868410-BE8A-4C98-9C72-20D0A2A6A8B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13</a:t>
            </a:fld>
            <a:endParaRPr lang="en-US" dirty="0"/>
          </a:p>
        </p:txBody>
      </p:sp>
      <p:sp>
        <p:nvSpPr>
          <p:cNvPr id="18" name="Title 1">
            <a:extLst>
              <a:ext uri="{FF2B5EF4-FFF2-40B4-BE49-F238E27FC236}">
                <a16:creationId xmlns:a16="http://schemas.microsoft.com/office/drawing/2014/main" id="{54EAD64E-F7C0-CB45-9BBF-82DFC284E8B4}"/>
              </a:ext>
            </a:extLst>
          </p:cNvPr>
          <p:cNvSpPr txBox="1">
            <a:spLocks/>
          </p:cNvSpPr>
          <p:nvPr/>
        </p:nvSpPr>
        <p:spPr>
          <a:xfrm>
            <a:off x="1885156" y="433810"/>
            <a:ext cx="8421688" cy="71565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GB" sz="3600" dirty="0"/>
              <a:t>ANOVA results</a:t>
            </a:r>
          </a:p>
        </p:txBody>
      </p:sp>
      <p:sp>
        <p:nvSpPr>
          <p:cNvPr id="2" name="TextBox 1">
            <a:extLst>
              <a:ext uri="{FF2B5EF4-FFF2-40B4-BE49-F238E27FC236}">
                <a16:creationId xmlns:a16="http://schemas.microsoft.com/office/drawing/2014/main" id="{E7DE062D-1DBE-2071-9D8A-C55775DD4A7A}"/>
              </a:ext>
            </a:extLst>
          </p:cNvPr>
          <p:cNvSpPr txBox="1"/>
          <p:nvPr/>
        </p:nvSpPr>
        <p:spPr>
          <a:xfrm>
            <a:off x="1721796" y="1467690"/>
            <a:ext cx="4212076" cy="369332"/>
          </a:xfrm>
          <a:prstGeom prst="rect">
            <a:avLst/>
          </a:prstGeom>
          <a:noFill/>
        </p:spPr>
        <p:txBody>
          <a:bodyPr wrap="square" rtlCol="0">
            <a:spAutoFit/>
          </a:bodyPr>
          <a:lstStyle/>
          <a:p>
            <a:r>
              <a:rPr lang="en-GB" dirty="0"/>
              <a:t>Casualty type – Day of the week</a:t>
            </a:r>
            <a:endParaRPr lang="LID4096" dirty="0"/>
          </a:p>
        </p:txBody>
      </p:sp>
      <p:sp>
        <p:nvSpPr>
          <p:cNvPr id="10" name="TextBox 9">
            <a:extLst>
              <a:ext uri="{FF2B5EF4-FFF2-40B4-BE49-F238E27FC236}">
                <a16:creationId xmlns:a16="http://schemas.microsoft.com/office/drawing/2014/main" id="{C360B239-3718-2EE5-2C18-7973F42F17E1}"/>
              </a:ext>
            </a:extLst>
          </p:cNvPr>
          <p:cNvSpPr txBox="1"/>
          <p:nvPr/>
        </p:nvSpPr>
        <p:spPr>
          <a:xfrm>
            <a:off x="1721796" y="3047199"/>
            <a:ext cx="4212076" cy="369332"/>
          </a:xfrm>
          <a:prstGeom prst="rect">
            <a:avLst/>
          </a:prstGeom>
          <a:noFill/>
        </p:spPr>
        <p:txBody>
          <a:bodyPr wrap="square" rtlCol="0">
            <a:spAutoFit/>
          </a:bodyPr>
          <a:lstStyle/>
          <a:p>
            <a:r>
              <a:rPr lang="en-GB" dirty="0"/>
              <a:t>Accident severity – Road class</a:t>
            </a:r>
            <a:endParaRPr lang="LID4096" dirty="0"/>
          </a:p>
        </p:txBody>
      </p:sp>
      <p:sp>
        <p:nvSpPr>
          <p:cNvPr id="13" name="TextBox 12">
            <a:extLst>
              <a:ext uri="{FF2B5EF4-FFF2-40B4-BE49-F238E27FC236}">
                <a16:creationId xmlns:a16="http://schemas.microsoft.com/office/drawing/2014/main" id="{6954ED73-3DE8-6F45-887B-A673403C36E3}"/>
              </a:ext>
            </a:extLst>
          </p:cNvPr>
          <p:cNvSpPr txBox="1"/>
          <p:nvPr/>
        </p:nvSpPr>
        <p:spPr>
          <a:xfrm>
            <a:off x="1721795" y="4469662"/>
            <a:ext cx="6313251" cy="369332"/>
          </a:xfrm>
          <a:prstGeom prst="rect">
            <a:avLst/>
          </a:prstGeom>
          <a:noFill/>
        </p:spPr>
        <p:txBody>
          <a:bodyPr wrap="square" rtlCol="0">
            <a:spAutoFit/>
          </a:bodyPr>
          <a:lstStyle/>
          <a:p>
            <a:r>
              <a:rPr lang="en-GB" dirty="0"/>
              <a:t>Accident severity – Road Surface conditions</a:t>
            </a:r>
            <a:endParaRPr lang="LID4096" dirty="0"/>
          </a:p>
        </p:txBody>
      </p:sp>
      <p:pic>
        <p:nvPicPr>
          <p:cNvPr id="7" name="Picture 6">
            <a:extLst>
              <a:ext uri="{FF2B5EF4-FFF2-40B4-BE49-F238E27FC236}">
                <a16:creationId xmlns:a16="http://schemas.microsoft.com/office/drawing/2014/main" id="{12893CAE-0841-9E15-319C-72D6D4F1EBC9}"/>
              </a:ext>
            </a:extLst>
          </p:cNvPr>
          <p:cNvPicPr>
            <a:picLocks noChangeAspect="1"/>
          </p:cNvPicPr>
          <p:nvPr/>
        </p:nvPicPr>
        <p:blipFill>
          <a:blip r:embed="rId2"/>
          <a:stretch>
            <a:fillRect/>
          </a:stretch>
        </p:blipFill>
        <p:spPr>
          <a:xfrm>
            <a:off x="1522478" y="1815825"/>
            <a:ext cx="6236950" cy="1295728"/>
          </a:xfrm>
          <a:prstGeom prst="rect">
            <a:avLst/>
          </a:prstGeom>
        </p:spPr>
      </p:pic>
      <p:pic>
        <p:nvPicPr>
          <p:cNvPr id="12" name="Picture 11">
            <a:extLst>
              <a:ext uri="{FF2B5EF4-FFF2-40B4-BE49-F238E27FC236}">
                <a16:creationId xmlns:a16="http://schemas.microsoft.com/office/drawing/2014/main" id="{1DA60D64-F7D5-7E8F-C682-C3FEA4D411BF}"/>
              </a:ext>
            </a:extLst>
          </p:cNvPr>
          <p:cNvPicPr>
            <a:picLocks noChangeAspect="1"/>
          </p:cNvPicPr>
          <p:nvPr/>
        </p:nvPicPr>
        <p:blipFill>
          <a:blip r:embed="rId3"/>
          <a:stretch>
            <a:fillRect/>
          </a:stretch>
        </p:blipFill>
        <p:spPr>
          <a:xfrm>
            <a:off x="1725949" y="3323229"/>
            <a:ext cx="6033479" cy="1241987"/>
          </a:xfrm>
          <a:prstGeom prst="rect">
            <a:avLst/>
          </a:prstGeom>
        </p:spPr>
      </p:pic>
      <p:pic>
        <p:nvPicPr>
          <p:cNvPr id="16" name="Picture 15">
            <a:extLst>
              <a:ext uri="{FF2B5EF4-FFF2-40B4-BE49-F238E27FC236}">
                <a16:creationId xmlns:a16="http://schemas.microsoft.com/office/drawing/2014/main" id="{9CC7A8E7-71B2-7187-D58A-0B1550DAFCAD}"/>
              </a:ext>
            </a:extLst>
          </p:cNvPr>
          <p:cNvPicPr>
            <a:picLocks noChangeAspect="1"/>
          </p:cNvPicPr>
          <p:nvPr/>
        </p:nvPicPr>
        <p:blipFill>
          <a:blip r:embed="rId4"/>
          <a:stretch>
            <a:fillRect/>
          </a:stretch>
        </p:blipFill>
        <p:spPr>
          <a:xfrm>
            <a:off x="1729494" y="4881934"/>
            <a:ext cx="6029934" cy="1171530"/>
          </a:xfrm>
          <a:prstGeom prst="rect">
            <a:avLst/>
          </a:prstGeom>
        </p:spPr>
      </p:pic>
    </p:spTree>
    <p:extLst>
      <p:ext uri="{BB962C8B-B14F-4D97-AF65-F5344CB8AC3E}">
        <p14:creationId xmlns:p14="http://schemas.microsoft.com/office/powerpoint/2010/main" val="616417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2F9CC1F-102C-49CC-B646-8E6826368A81}"/>
              </a:ext>
            </a:extLst>
          </p:cNvPr>
          <p:cNvSpPr>
            <a:spLocks noGrp="1"/>
          </p:cNvSpPr>
          <p:nvPr>
            <p:ph type="dt" sz="half" idx="10"/>
          </p:nvPr>
        </p:nvSpPr>
        <p:spPr>
          <a:xfrm>
            <a:off x="838200" y="6356350"/>
            <a:ext cx="2743200" cy="365125"/>
          </a:xfrm>
        </p:spPr>
        <p:txBody>
          <a:bodyPr/>
          <a:lstStyle/>
          <a:p>
            <a:r>
              <a:rPr lang="en-US" dirty="0"/>
              <a:t>20XX</a:t>
            </a:r>
          </a:p>
        </p:txBody>
      </p:sp>
      <p:sp>
        <p:nvSpPr>
          <p:cNvPr id="4" name="Footer Placeholder 3">
            <a:extLst>
              <a:ext uri="{FF2B5EF4-FFF2-40B4-BE49-F238E27FC236}">
                <a16:creationId xmlns:a16="http://schemas.microsoft.com/office/drawing/2014/main" id="{33808A03-6EC3-48BE-9D18-5A746D09243E}"/>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5" name="Slide Number Placeholder 4">
            <a:extLst>
              <a:ext uri="{FF2B5EF4-FFF2-40B4-BE49-F238E27FC236}">
                <a16:creationId xmlns:a16="http://schemas.microsoft.com/office/drawing/2014/main" id="{46868410-BE8A-4C98-9C72-20D0A2A6A8B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14</a:t>
            </a:fld>
            <a:endParaRPr lang="en-US" dirty="0"/>
          </a:p>
        </p:txBody>
      </p:sp>
      <p:sp>
        <p:nvSpPr>
          <p:cNvPr id="18" name="Title 1">
            <a:extLst>
              <a:ext uri="{FF2B5EF4-FFF2-40B4-BE49-F238E27FC236}">
                <a16:creationId xmlns:a16="http://schemas.microsoft.com/office/drawing/2014/main" id="{54EAD64E-F7C0-CB45-9BBF-82DFC284E8B4}"/>
              </a:ext>
            </a:extLst>
          </p:cNvPr>
          <p:cNvSpPr txBox="1">
            <a:spLocks/>
          </p:cNvSpPr>
          <p:nvPr/>
        </p:nvSpPr>
        <p:spPr>
          <a:xfrm>
            <a:off x="1885156" y="433810"/>
            <a:ext cx="8421688" cy="715657"/>
          </a:xfrm>
          <a:prstGeom prst="rect">
            <a:avLst/>
          </a:prstGeom>
        </p:spPr>
        <p:txBody>
          <a:bodyPr vert="horz" lIns="91440" tIns="45720" rIns="91440" bIns="45720" rtlCol="0" anchor="ctr">
            <a:normAutofit fontScale="77500" lnSpcReduction="20000"/>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GB" sz="3600" dirty="0"/>
              <a:t>Chi-square test of independence results</a:t>
            </a:r>
          </a:p>
        </p:txBody>
      </p:sp>
      <p:sp>
        <p:nvSpPr>
          <p:cNvPr id="10" name="TextBox 9">
            <a:extLst>
              <a:ext uri="{FF2B5EF4-FFF2-40B4-BE49-F238E27FC236}">
                <a16:creationId xmlns:a16="http://schemas.microsoft.com/office/drawing/2014/main" id="{C360B239-3718-2EE5-2C18-7973F42F17E1}"/>
              </a:ext>
            </a:extLst>
          </p:cNvPr>
          <p:cNvSpPr txBox="1"/>
          <p:nvPr/>
        </p:nvSpPr>
        <p:spPr>
          <a:xfrm>
            <a:off x="1799617" y="1436541"/>
            <a:ext cx="4212076" cy="369332"/>
          </a:xfrm>
          <a:prstGeom prst="rect">
            <a:avLst/>
          </a:prstGeom>
          <a:noFill/>
        </p:spPr>
        <p:txBody>
          <a:bodyPr wrap="square" rtlCol="0">
            <a:spAutoFit/>
          </a:bodyPr>
          <a:lstStyle/>
          <a:p>
            <a:r>
              <a:rPr lang="en-GB" dirty="0"/>
              <a:t>Accident severity – Weather conditions</a:t>
            </a:r>
            <a:endParaRPr lang="LID4096" dirty="0"/>
          </a:p>
        </p:txBody>
      </p:sp>
      <p:sp>
        <p:nvSpPr>
          <p:cNvPr id="13" name="TextBox 12">
            <a:extLst>
              <a:ext uri="{FF2B5EF4-FFF2-40B4-BE49-F238E27FC236}">
                <a16:creationId xmlns:a16="http://schemas.microsoft.com/office/drawing/2014/main" id="{6954ED73-3DE8-6F45-887B-A673403C36E3}"/>
              </a:ext>
            </a:extLst>
          </p:cNvPr>
          <p:cNvSpPr txBox="1"/>
          <p:nvPr/>
        </p:nvSpPr>
        <p:spPr>
          <a:xfrm>
            <a:off x="1729494" y="3945181"/>
            <a:ext cx="6313251" cy="369332"/>
          </a:xfrm>
          <a:prstGeom prst="rect">
            <a:avLst/>
          </a:prstGeom>
          <a:noFill/>
        </p:spPr>
        <p:txBody>
          <a:bodyPr wrap="square" rtlCol="0">
            <a:spAutoFit/>
          </a:bodyPr>
          <a:lstStyle/>
          <a:p>
            <a:r>
              <a:rPr lang="en-GB" dirty="0"/>
              <a:t>Accident severity – Speed limits</a:t>
            </a:r>
            <a:endParaRPr lang="LID4096" dirty="0"/>
          </a:p>
        </p:txBody>
      </p:sp>
      <p:pic>
        <p:nvPicPr>
          <p:cNvPr id="8" name="Picture 7">
            <a:extLst>
              <a:ext uri="{FF2B5EF4-FFF2-40B4-BE49-F238E27FC236}">
                <a16:creationId xmlns:a16="http://schemas.microsoft.com/office/drawing/2014/main" id="{D6AF0B94-5CF8-66B1-93B4-6B997B9B69B6}"/>
              </a:ext>
            </a:extLst>
          </p:cNvPr>
          <p:cNvPicPr>
            <a:picLocks noChangeAspect="1"/>
          </p:cNvPicPr>
          <p:nvPr/>
        </p:nvPicPr>
        <p:blipFill>
          <a:blip r:embed="rId2"/>
          <a:stretch>
            <a:fillRect/>
          </a:stretch>
        </p:blipFill>
        <p:spPr>
          <a:xfrm>
            <a:off x="1809345" y="2021558"/>
            <a:ext cx="6566170" cy="1892604"/>
          </a:xfrm>
          <a:prstGeom prst="rect">
            <a:avLst/>
          </a:prstGeom>
        </p:spPr>
      </p:pic>
      <p:pic>
        <p:nvPicPr>
          <p:cNvPr id="11" name="Picture 10">
            <a:extLst>
              <a:ext uri="{FF2B5EF4-FFF2-40B4-BE49-F238E27FC236}">
                <a16:creationId xmlns:a16="http://schemas.microsoft.com/office/drawing/2014/main" id="{581FFE5B-CB08-96F5-E0C9-120E14A7645F}"/>
              </a:ext>
            </a:extLst>
          </p:cNvPr>
          <p:cNvPicPr>
            <a:picLocks noChangeAspect="1"/>
          </p:cNvPicPr>
          <p:nvPr/>
        </p:nvPicPr>
        <p:blipFill>
          <a:blip r:embed="rId3"/>
          <a:stretch>
            <a:fillRect/>
          </a:stretch>
        </p:blipFill>
        <p:spPr>
          <a:xfrm>
            <a:off x="1729494" y="4432243"/>
            <a:ext cx="6566170" cy="1764276"/>
          </a:xfrm>
          <a:prstGeom prst="rect">
            <a:avLst/>
          </a:prstGeom>
        </p:spPr>
      </p:pic>
    </p:spTree>
    <p:extLst>
      <p:ext uri="{BB962C8B-B14F-4D97-AF65-F5344CB8AC3E}">
        <p14:creationId xmlns:p14="http://schemas.microsoft.com/office/powerpoint/2010/main" val="2725209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2F9CC1F-102C-49CC-B646-8E6826368A81}"/>
              </a:ext>
            </a:extLst>
          </p:cNvPr>
          <p:cNvSpPr>
            <a:spLocks noGrp="1"/>
          </p:cNvSpPr>
          <p:nvPr>
            <p:ph type="dt" sz="half" idx="10"/>
          </p:nvPr>
        </p:nvSpPr>
        <p:spPr>
          <a:xfrm>
            <a:off x="838200" y="6356350"/>
            <a:ext cx="2743200" cy="365125"/>
          </a:xfrm>
        </p:spPr>
        <p:txBody>
          <a:bodyPr/>
          <a:lstStyle/>
          <a:p>
            <a:r>
              <a:rPr lang="en-US" dirty="0"/>
              <a:t>20XX</a:t>
            </a:r>
          </a:p>
        </p:txBody>
      </p:sp>
      <p:sp>
        <p:nvSpPr>
          <p:cNvPr id="4" name="Footer Placeholder 3">
            <a:extLst>
              <a:ext uri="{FF2B5EF4-FFF2-40B4-BE49-F238E27FC236}">
                <a16:creationId xmlns:a16="http://schemas.microsoft.com/office/drawing/2014/main" id="{33808A03-6EC3-48BE-9D18-5A746D09243E}"/>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5" name="Slide Number Placeholder 4">
            <a:extLst>
              <a:ext uri="{FF2B5EF4-FFF2-40B4-BE49-F238E27FC236}">
                <a16:creationId xmlns:a16="http://schemas.microsoft.com/office/drawing/2014/main" id="{46868410-BE8A-4C98-9C72-20D0A2A6A8B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15</a:t>
            </a:fld>
            <a:endParaRPr lang="en-US" dirty="0"/>
          </a:p>
        </p:txBody>
      </p:sp>
      <p:sp>
        <p:nvSpPr>
          <p:cNvPr id="18" name="Title 1">
            <a:extLst>
              <a:ext uri="{FF2B5EF4-FFF2-40B4-BE49-F238E27FC236}">
                <a16:creationId xmlns:a16="http://schemas.microsoft.com/office/drawing/2014/main" id="{54EAD64E-F7C0-CB45-9BBF-82DFC284E8B4}"/>
              </a:ext>
            </a:extLst>
          </p:cNvPr>
          <p:cNvSpPr txBox="1">
            <a:spLocks/>
          </p:cNvSpPr>
          <p:nvPr/>
        </p:nvSpPr>
        <p:spPr>
          <a:xfrm>
            <a:off x="1885156" y="433810"/>
            <a:ext cx="8421688" cy="71565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GB" sz="3600" dirty="0"/>
              <a:t>Machine learning models</a:t>
            </a:r>
          </a:p>
        </p:txBody>
      </p:sp>
      <p:sp>
        <p:nvSpPr>
          <p:cNvPr id="2" name="TextBox 1">
            <a:extLst>
              <a:ext uri="{FF2B5EF4-FFF2-40B4-BE49-F238E27FC236}">
                <a16:creationId xmlns:a16="http://schemas.microsoft.com/office/drawing/2014/main" id="{9EF784E9-6AC5-B777-E95C-ADFC9065B5E1}"/>
              </a:ext>
            </a:extLst>
          </p:cNvPr>
          <p:cNvSpPr txBox="1"/>
          <p:nvPr/>
        </p:nvSpPr>
        <p:spPr>
          <a:xfrm>
            <a:off x="1254867" y="1695780"/>
            <a:ext cx="2645924" cy="369332"/>
          </a:xfrm>
          <a:prstGeom prst="rect">
            <a:avLst/>
          </a:prstGeom>
          <a:noFill/>
        </p:spPr>
        <p:txBody>
          <a:bodyPr wrap="square" rtlCol="0">
            <a:spAutoFit/>
          </a:bodyPr>
          <a:lstStyle/>
          <a:p>
            <a:r>
              <a:rPr lang="en-GB" dirty="0"/>
              <a:t>Logistic regression</a:t>
            </a:r>
            <a:endParaRPr lang="LID4096" dirty="0"/>
          </a:p>
        </p:txBody>
      </p:sp>
      <p:pic>
        <p:nvPicPr>
          <p:cNvPr id="8" name="Picture 7">
            <a:extLst>
              <a:ext uri="{FF2B5EF4-FFF2-40B4-BE49-F238E27FC236}">
                <a16:creationId xmlns:a16="http://schemas.microsoft.com/office/drawing/2014/main" id="{FBB9BCD5-4244-8B13-EF07-6C81EC79094F}"/>
              </a:ext>
            </a:extLst>
          </p:cNvPr>
          <p:cNvPicPr>
            <a:picLocks noChangeAspect="1"/>
          </p:cNvPicPr>
          <p:nvPr/>
        </p:nvPicPr>
        <p:blipFill>
          <a:blip r:embed="rId2"/>
          <a:stretch>
            <a:fillRect/>
          </a:stretch>
        </p:blipFill>
        <p:spPr>
          <a:xfrm>
            <a:off x="1107817" y="2131282"/>
            <a:ext cx="4810977" cy="1875589"/>
          </a:xfrm>
          <a:prstGeom prst="rect">
            <a:avLst/>
          </a:prstGeom>
        </p:spPr>
      </p:pic>
      <p:sp>
        <p:nvSpPr>
          <p:cNvPr id="10" name="TextBox 9">
            <a:extLst>
              <a:ext uri="{FF2B5EF4-FFF2-40B4-BE49-F238E27FC236}">
                <a16:creationId xmlns:a16="http://schemas.microsoft.com/office/drawing/2014/main" id="{4F89EAC2-A5E5-1965-62DB-940C0A990812}"/>
              </a:ext>
            </a:extLst>
          </p:cNvPr>
          <p:cNvSpPr txBox="1"/>
          <p:nvPr/>
        </p:nvSpPr>
        <p:spPr>
          <a:xfrm>
            <a:off x="1254867" y="4073041"/>
            <a:ext cx="2645924" cy="369332"/>
          </a:xfrm>
          <a:prstGeom prst="rect">
            <a:avLst/>
          </a:prstGeom>
          <a:noFill/>
        </p:spPr>
        <p:txBody>
          <a:bodyPr wrap="square" rtlCol="0">
            <a:spAutoFit/>
          </a:bodyPr>
          <a:lstStyle/>
          <a:p>
            <a:r>
              <a:rPr lang="en-GB" dirty="0"/>
              <a:t>KNN</a:t>
            </a:r>
            <a:endParaRPr lang="LID4096" dirty="0"/>
          </a:p>
        </p:txBody>
      </p:sp>
      <p:pic>
        <p:nvPicPr>
          <p:cNvPr id="11" name="Picture 10">
            <a:extLst>
              <a:ext uri="{FF2B5EF4-FFF2-40B4-BE49-F238E27FC236}">
                <a16:creationId xmlns:a16="http://schemas.microsoft.com/office/drawing/2014/main" id="{E67E6DBD-B121-94BB-F1A0-C3936207DD9E}"/>
              </a:ext>
            </a:extLst>
          </p:cNvPr>
          <p:cNvPicPr>
            <a:picLocks noChangeAspect="1"/>
          </p:cNvPicPr>
          <p:nvPr/>
        </p:nvPicPr>
        <p:blipFill>
          <a:blip r:embed="rId3"/>
          <a:stretch>
            <a:fillRect/>
          </a:stretch>
        </p:blipFill>
        <p:spPr>
          <a:xfrm>
            <a:off x="1464458" y="4508543"/>
            <a:ext cx="4233883" cy="1751224"/>
          </a:xfrm>
          <a:prstGeom prst="rect">
            <a:avLst/>
          </a:prstGeom>
        </p:spPr>
      </p:pic>
      <p:sp>
        <p:nvSpPr>
          <p:cNvPr id="13" name="TextBox 12">
            <a:extLst>
              <a:ext uri="{FF2B5EF4-FFF2-40B4-BE49-F238E27FC236}">
                <a16:creationId xmlns:a16="http://schemas.microsoft.com/office/drawing/2014/main" id="{66753187-7F26-1894-C584-C7ED3819B6DB}"/>
              </a:ext>
            </a:extLst>
          </p:cNvPr>
          <p:cNvSpPr txBox="1"/>
          <p:nvPr/>
        </p:nvSpPr>
        <p:spPr>
          <a:xfrm>
            <a:off x="7055797" y="4139211"/>
            <a:ext cx="2645924" cy="369332"/>
          </a:xfrm>
          <a:prstGeom prst="rect">
            <a:avLst/>
          </a:prstGeom>
          <a:noFill/>
        </p:spPr>
        <p:txBody>
          <a:bodyPr wrap="square" rtlCol="0">
            <a:spAutoFit/>
          </a:bodyPr>
          <a:lstStyle/>
          <a:p>
            <a:r>
              <a:rPr lang="en-GB" dirty="0"/>
              <a:t>Decision Tree</a:t>
            </a:r>
            <a:endParaRPr lang="LID4096" dirty="0"/>
          </a:p>
        </p:txBody>
      </p:sp>
      <p:pic>
        <p:nvPicPr>
          <p:cNvPr id="14" name="Picture 13">
            <a:extLst>
              <a:ext uri="{FF2B5EF4-FFF2-40B4-BE49-F238E27FC236}">
                <a16:creationId xmlns:a16="http://schemas.microsoft.com/office/drawing/2014/main" id="{A667B213-0090-4429-37ED-14ED558D6AFA}"/>
              </a:ext>
            </a:extLst>
          </p:cNvPr>
          <p:cNvPicPr>
            <a:picLocks noChangeAspect="1"/>
          </p:cNvPicPr>
          <p:nvPr/>
        </p:nvPicPr>
        <p:blipFill>
          <a:blip r:embed="rId4"/>
          <a:stretch>
            <a:fillRect/>
          </a:stretch>
        </p:blipFill>
        <p:spPr>
          <a:xfrm>
            <a:off x="6968249" y="2333594"/>
            <a:ext cx="4024006" cy="1663256"/>
          </a:xfrm>
          <a:prstGeom prst="rect">
            <a:avLst/>
          </a:prstGeom>
        </p:spPr>
      </p:pic>
      <p:sp>
        <p:nvSpPr>
          <p:cNvPr id="16" name="TextBox 15">
            <a:extLst>
              <a:ext uri="{FF2B5EF4-FFF2-40B4-BE49-F238E27FC236}">
                <a16:creationId xmlns:a16="http://schemas.microsoft.com/office/drawing/2014/main" id="{1E373139-A655-7CAB-9B33-C9245E755559}"/>
              </a:ext>
            </a:extLst>
          </p:cNvPr>
          <p:cNvSpPr txBox="1"/>
          <p:nvPr/>
        </p:nvSpPr>
        <p:spPr>
          <a:xfrm>
            <a:off x="6968249" y="1915971"/>
            <a:ext cx="2645924" cy="369332"/>
          </a:xfrm>
          <a:prstGeom prst="rect">
            <a:avLst/>
          </a:prstGeom>
          <a:noFill/>
        </p:spPr>
        <p:txBody>
          <a:bodyPr wrap="square" rtlCol="0">
            <a:spAutoFit/>
          </a:bodyPr>
          <a:lstStyle/>
          <a:p>
            <a:r>
              <a:rPr lang="en-GB" dirty="0"/>
              <a:t>Random forest</a:t>
            </a:r>
            <a:endParaRPr lang="LID4096" dirty="0"/>
          </a:p>
        </p:txBody>
      </p:sp>
      <p:pic>
        <p:nvPicPr>
          <p:cNvPr id="17" name="Picture 16">
            <a:extLst>
              <a:ext uri="{FF2B5EF4-FFF2-40B4-BE49-F238E27FC236}">
                <a16:creationId xmlns:a16="http://schemas.microsoft.com/office/drawing/2014/main" id="{CD055B3C-B7CC-1305-5946-C7908BC7F8CD}"/>
              </a:ext>
            </a:extLst>
          </p:cNvPr>
          <p:cNvPicPr>
            <a:picLocks noChangeAspect="1"/>
          </p:cNvPicPr>
          <p:nvPr/>
        </p:nvPicPr>
        <p:blipFill>
          <a:blip r:embed="rId5"/>
          <a:stretch>
            <a:fillRect/>
          </a:stretch>
        </p:blipFill>
        <p:spPr>
          <a:xfrm>
            <a:off x="7055797" y="4634782"/>
            <a:ext cx="4328809" cy="1630374"/>
          </a:xfrm>
          <a:prstGeom prst="rect">
            <a:avLst/>
          </a:prstGeom>
        </p:spPr>
      </p:pic>
    </p:spTree>
    <p:extLst>
      <p:ext uri="{BB962C8B-B14F-4D97-AF65-F5344CB8AC3E}">
        <p14:creationId xmlns:p14="http://schemas.microsoft.com/office/powerpoint/2010/main" val="3217426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2F9CC1F-102C-49CC-B646-8E6826368A81}"/>
              </a:ext>
            </a:extLst>
          </p:cNvPr>
          <p:cNvSpPr>
            <a:spLocks noGrp="1"/>
          </p:cNvSpPr>
          <p:nvPr>
            <p:ph type="dt" sz="half" idx="10"/>
          </p:nvPr>
        </p:nvSpPr>
        <p:spPr>
          <a:xfrm>
            <a:off x="838200" y="6356350"/>
            <a:ext cx="2743200" cy="365125"/>
          </a:xfrm>
        </p:spPr>
        <p:txBody>
          <a:bodyPr/>
          <a:lstStyle/>
          <a:p>
            <a:r>
              <a:rPr lang="en-US" dirty="0"/>
              <a:t>20XX</a:t>
            </a:r>
          </a:p>
        </p:txBody>
      </p:sp>
      <p:sp>
        <p:nvSpPr>
          <p:cNvPr id="4" name="Footer Placeholder 3">
            <a:extLst>
              <a:ext uri="{FF2B5EF4-FFF2-40B4-BE49-F238E27FC236}">
                <a16:creationId xmlns:a16="http://schemas.microsoft.com/office/drawing/2014/main" id="{33808A03-6EC3-48BE-9D18-5A746D09243E}"/>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5" name="Slide Number Placeholder 4">
            <a:extLst>
              <a:ext uri="{FF2B5EF4-FFF2-40B4-BE49-F238E27FC236}">
                <a16:creationId xmlns:a16="http://schemas.microsoft.com/office/drawing/2014/main" id="{46868410-BE8A-4C98-9C72-20D0A2A6A8B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16</a:t>
            </a:fld>
            <a:endParaRPr lang="en-US" dirty="0"/>
          </a:p>
        </p:txBody>
      </p:sp>
      <p:sp>
        <p:nvSpPr>
          <p:cNvPr id="18" name="Title 1">
            <a:extLst>
              <a:ext uri="{FF2B5EF4-FFF2-40B4-BE49-F238E27FC236}">
                <a16:creationId xmlns:a16="http://schemas.microsoft.com/office/drawing/2014/main" id="{54EAD64E-F7C0-CB45-9BBF-82DFC284E8B4}"/>
              </a:ext>
            </a:extLst>
          </p:cNvPr>
          <p:cNvSpPr txBox="1">
            <a:spLocks/>
          </p:cNvSpPr>
          <p:nvPr/>
        </p:nvSpPr>
        <p:spPr>
          <a:xfrm>
            <a:off x="1885156" y="433810"/>
            <a:ext cx="8421688" cy="71565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GB" sz="3600" dirty="0"/>
              <a:t>Algorithms result analysis</a:t>
            </a:r>
          </a:p>
        </p:txBody>
      </p:sp>
      <p:pic>
        <p:nvPicPr>
          <p:cNvPr id="7" name="Picture 6">
            <a:extLst>
              <a:ext uri="{FF2B5EF4-FFF2-40B4-BE49-F238E27FC236}">
                <a16:creationId xmlns:a16="http://schemas.microsoft.com/office/drawing/2014/main" id="{44D03758-6E3F-0C4A-B2EB-C5BC6C507789}"/>
              </a:ext>
            </a:extLst>
          </p:cNvPr>
          <p:cNvPicPr>
            <a:picLocks noChangeAspect="1"/>
          </p:cNvPicPr>
          <p:nvPr/>
        </p:nvPicPr>
        <p:blipFill>
          <a:blip r:embed="rId2"/>
          <a:stretch>
            <a:fillRect/>
          </a:stretch>
        </p:blipFill>
        <p:spPr>
          <a:xfrm>
            <a:off x="1441315" y="1025101"/>
            <a:ext cx="9705248" cy="5455615"/>
          </a:xfrm>
          <a:prstGeom prst="rect">
            <a:avLst/>
          </a:prstGeom>
        </p:spPr>
      </p:pic>
    </p:spTree>
    <p:extLst>
      <p:ext uri="{BB962C8B-B14F-4D97-AF65-F5344CB8AC3E}">
        <p14:creationId xmlns:p14="http://schemas.microsoft.com/office/powerpoint/2010/main" val="643478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C2ACA2A-6BBE-47CF-B76F-F56C9DBF77E6}"/>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396A095E-DB05-47EC-A2D5-47398A4A00B4}"/>
              </a:ext>
            </a:extLst>
          </p:cNvPr>
          <p:cNvSpPr>
            <a:spLocks noGrp="1"/>
          </p:cNvSpPr>
          <p:nvPr>
            <p:ph type="ftr" sz="quarter" idx="11"/>
          </p:nvPr>
        </p:nvSpPr>
        <p:spPr>
          <a:xfrm>
            <a:off x="5224463" y="6356350"/>
            <a:ext cx="1743075" cy="365125"/>
          </a:xfrm>
        </p:spPr>
        <p:txBody>
          <a:bodyPr/>
          <a:lstStyle/>
          <a:p>
            <a:r>
              <a:rPr lang="en-US" dirty="0"/>
              <a:t>Pitch Deck</a:t>
            </a:r>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17</a:t>
            </a:fld>
            <a:endParaRPr lang="en-US" dirty="0"/>
          </a:p>
        </p:txBody>
      </p:sp>
      <p:sp>
        <p:nvSpPr>
          <p:cNvPr id="8" name="Title 7">
            <a:extLst>
              <a:ext uri="{FF2B5EF4-FFF2-40B4-BE49-F238E27FC236}">
                <a16:creationId xmlns:a16="http://schemas.microsoft.com/office/drawing/2014/main" id="{02C826C4-F46B-E0B3-F7D5-EE152AF8AB6C}"/>
              </a:ext>
            </a:extLst>
          </p:cNvPr>
          <p:cNvSpPr>
            <a:spLocks noGrp="1"/>
          </p:cNvSpPr>
          <p:nvPr>
            <p:ph type="title"/>
          </p:nvPr>
        </p:nvSpPr>
        <p:spPr>
          <a:xfrm>
            <a:off x="838200" y="555623"/>
            <a:ext cx="5340282" cy="819147"/>
          </a:xfrm>
        </p:spPr>
        <p:txBody>
          <a:bodyPr>
            <a:normAutofit/>
          </a:bodyPr>
          <a:lstStyle/>
          <a:p>
            <a:r>
              <a:rPr lang="en-GB" sz="3600" dirty="0"/>
              <a:t>Conclusion</a:t>
            </a:r>
            <a:endParaRPr lang="LID4096" sz="3600" dirty="0"/>
          </a:p>
        </p:txBody>
      </p:sp>
      <p:sp>
        <p:nvSpPr>
          <p:cNvPr id="11" name="Content Placeholder 12">
            <a:extLst>
              <a:ext uri="{FF2B5EF4-FFF2-40B4-BE49-F238E27FC236}">
                <a16:creationId xmlns:a16="http://schemas.microsoft.com/office/drawing/2014/main" id="{82749785-2067-C2EB-705A-87ABBD1A0295}"/>
              </a:ext>
            </a:extLst>
          </p:cNvPr>
          <p:cNvSpPr txBox="1">
            <a:spLocks/>
          </p:cNvSpPr>
          <p:nvPr/>
        </p:nvSpPr>
        <p:spPr>
          <a:xfrm>
            <a:off x="672831" y="1566154"/>
            <a:ext cx="9309369" cy="441635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60000"/>
              </a:lnSpc>
              <a:buFont typeface="Wingdings" panose="05000000000000000000" pitchFamily="2" charset="2"/>
              <a:buChar char="§"/>
            </a:pPr>
            <a:r>
              <a:rPr lang="en-GB" sz="2400" dirty="0"/>
              <a:t>From Statistical testing we found the age, gender, and area type are important contributors to road accidents</a:t>
            </a:r>
          </a:p>
          <a:p>
            <a:pPr marL="342900" indent="-342900">
              <a:lnSpc>
                <a:spcPct val="160000"/>
              </a:lnSpc>
              <a:buFont typeface="Wingdings" panose="05000000000000000000" pitchFamily="2" charset="2"/>
              <a:buChar char="§"/>
            </a:pPr>
            <a:r>
              <a:rPr lang="en-GB" sz="2400" dirty="0"/>
              <a:t>Among Machine learning algorithms Decision tree performed the best.</a:t>
            </a:r>
          </a:p>
          <a:p>
            <a:pPr marL="342900" indent="-342900">
              <a:lnSpc>
                <a:spcPct val="160000"/>
              </a:lnSpc>
              <a:buFont typeface="Wingdings" panose="05000000000000000000" pitchFamily="2" charset="2"/>
              <a:buChar char="§"/>
            </a:pPr>
            <a:r>
              <a:rPr lang="en-GB" sz="2400" dirty="0"/>
              <a:t>Among Deep learning algorithms LSTM performed the best.</a:t>
            </a:r>
          </a:p>
          <a:p>
            <a:pPr marL="342900" indent="-342900">
              <a:lnSpc>
                <a:spcPct val="160000"/>
              </a:lnSpc>
              <a:buFont typeface="Wingdings" panose="05000000000000000000" pitchFamily="2" charset="2"/>
              <a:buChar char="§"/>
            </a:pPr>
            <a:r>
              <a:rPr lang="en-GB" sz="2400" dirty="0"/>
              <a:t>Hyperparameter tuning had no effect in simple neural network.</a:t>
            </a:r>
          </a:p>
        </p:txBody>
      </p:sp>
    </p:spTree>
    <p:extLst>
      <p:ext uri="{BB962C8B-B14F-4D97-AF65-F5344CB8AC3E}">
        <p14:creationId xmlns:p14="http://schemas.microsoft.com/office/powerpoint/2010/main" val="39415301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991350" y="2571235"/>
            <a:ext cx="4179570" cy="1715531"/>
          </a:xfrm>
        </p:spPr>
        <p:txBody>
          <a:bodyPr/>
          <a:lstStyle/>
          <a:p>
            <a:r>
              <a:rPr lang="en-US" dirty="0"/>
              <a:t>Thank You</a:t>
            </a:r>
          </a:p>
        </p:txBody>
      </p:sp>
    </p:spTree>
    <p:extLst>
      <p:ext uri="{BB962C8B-B14F-4D97-AF65-F5344CB8AC3E}">
        <p14:creationId xmlns:p14="http://schemas.microsoft.com/office/powerpoint/2010/main" val="707789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1188AF-1B8F-40DD-90B1-DC0F52BA46BA}"/>
              </a:ext>
            </a:extLst>
          </p:cNvPr>
          <p:cNvSpPr>
            <a:spLocks noGrp="1"/>
          </p:cNvSpPr>
          <p:nvPr>
            <p:ph type="title"/>
          </p:nvPr>
        </p:nvSpPr>
        <p:spPr>
          <a:xfrm>
            <a:off x="838200" y="365125"/>
            <a:ext cx="10515600" cy="782739"/>
          </a:xfrm>
        </p:spPr>
        <p:txBody>
          <a:bodyPr lIns="0"/>
          <a:lstStyle/>
          <a:p>
            <a:r>
              <a:rPr lang="en-US" dirty="0"/>
              <a:t>References</a:t>
            </a:r>
          </a:p>
        </p:txBody>
      </p:sp>
      <p:sp>
        <p:nvSpPr>
          <p:cNvPr id="2" name="Date Placeholder 1">
            <a:extLst>
              <a:ext uri="{FF2B5EF4-FFF2-40B4-BE49-F238E27FC236}">
                <a16:creationId xmlns:a16="http://schemas.microsoft.com/office/drawing/2014/main" id="{402600B4-5BE8-447C-8531-6CD75CB45735}"/>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217076FA-2B16-4A6F-9631-8D175CE7886C}"/>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5" name="Slide Number Placeholder 4">
            <a:extLst>
              <a:ext uri="{FF2B5EF4-FFF2-40B4-BE49-F238E27FC236}">
                <a16:creationId xmlns:a16="http://schemas.microsoft.com/office/drawing/2014/main" id="{7088B044-C125-4F21-B6E1-ECBEB976215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19</a:t>
            </a:fld>
            <a:endParaRPr lang="en-US" dirty="0"/>
          </a:p>
        </p:txBody>
      </p:sp>
      <p:cxnSp>
        <p:nvCxnSpPr>
          <p:cNvPr id="10" name="Straight Connector 9">
            <a:extLst>
              <a:ext uri="{FF2B5EF4-FFF2-40B4-BE49-F238E27FC236}">
                <a16:creationId xmlns:a16="http://schemas.microsoft.com/office/drawing/2014/main" id="{B98F823A-E7BB-4668-930B-C119B7771E74}"/>
              </a:ext>
              <a:ext uri="{C183D7F6-B498-43B3-948B-1728B52AA6E4}">
                <adec:decorative xmlns:adec="http://schemas.microsoft.com/office/drawing/2017/decorative" val="1"/>
              </a:ext>
            </a:extLst>
          </p:cNvPr>
          <p:cNvCxnSpPr>
            <a:cxnSpLocks/>
          </p:cNvCxnSpPr>
          <p:nvPr/>
        </p:nvCxnSpPr>
        <p:spPr>
          <a:xfrm>
            <a:off x="10178143" y="0"/>
            <a:ext cx="2013857" cy="1415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173C4F3-0B20-4720-9910-82CE4DCE4DBF}"/>
              </a:ext>
              <a:ext uri="{C183D7F6-B498-43B3-948B-1728B52AA6E4}">
                <adec:decorative xmlns:adec="http://schemas.microsoft.com/office/drawing/2017/decorative" val="1"/>
              </a:ext>
            </a:extLst>
          </p:cNvPr>
          <p:cNvCxnSpPr>
            <a:cxnSpLocks/>
          </p:cNvCxnSpPr>
          <p:nvPr/>
        </p:nvCxnSpPr>
        <p:spPr>
          <a:xfrm>
            <a:off x="8752114" y="0"/>
            <a:ext cx="3439886" cy="576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Content Placeholder 12">
            <a:extLst>
              <a:ext uri="{FF2B5EF4-FFF2-40B4-BE49-F238E27FC236}">
                <a16:creationId xmlns:a16="http://schemas.microsoft.com/office/drawing/2014/main" id="{5F6B8BF4-2AB2-0C3F-D483-AD9DFF313E37}"/>
              </a:ext>
            </a:extLst>
          </p:cNvPr>
          <p:cNvSpPr txBox="1">
            <a:spLocks/>
          </p:cNvSpPr>
          <p:nvPr/>
        </p:nvSpPr>
        <p:spPr>
          <a:xfrm>
            <a:off x="672831" y="942069"/>
            <a:ext cx="11204641" cy="5550806"/>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60000"/>
              </a:lnSpc>
              <a:buFont typeface="Wingdings" panose="05000000000000000000" pitchFamily="2" charset="2"/>
              <a:buChar char="§"/>
            </a:pPr>
            <a:r>
              <a:rPr lang="en-GB" sz="2400" dirty="0"/>
              <a:t>WHO, 2018, Global status report on road safety. Available at: https://www.who.int/</a:t>
            </a:r>
            <a:r>
              <a:rPr lang="en-GB" sz="2400" dirty="0" err="1"/>
              <a:t>newsroom</a:t>
            </a:r>
            <a:r>
              <a:rPr lang="en-GB" sz="2400" dirty="0"/>
              <a:t>/fact-sheets/detail/road-traffic-injuries. (Accessed: 18th April 2022)</a:t>
            </a:r>
          </a:p>
          <a:p>
            <a:pPr marL="342900" indent="-342900">
              <a:lnSpc>
                <a:spcPct val="160000"/>
              </a:lnSpc>
              <a:buFont typeface="Wingdings" panose="05000000000000000000" pitchFamily="2" charset="2"/>
              <a:buChar char="§"/>
            </a:pPr>
            <a:r>
              <a:rPr lang="en-GB" sz="2400" dirty="0"/>
              <a:t>Brake: the road safety charity, 2020, UK road death and casualty statistics, Available at https://www.brake.org.uk/get-involved/take-action/</a:t>
            </a:r>
            <a:r>
              <a:rPr lang="en-GB" sz="2400" dirty="0" err="1"/>
              <a:t>mybrake</a:t>
            </a:r>
            <a:r>
              <a:rPr lang="en-GB" sz="2400" dirty="0"/>
              <a:t>/knowledge-centre/</a:t>
            </a:r>
            <a:r>
              <a:rPr lang="en-GB" sz="2400" dirty="0" err="1"/>
              <a:t>uk-roadsafety</a:t>
            </a:r>
            <a:r>
              <a:rPr lang="en-GB" sz="2400" dirty="0"/>
              <a:t>. (Accessed: 18th April 2022)</a:t>
            </a:r>
          </a:p>
          <a:p>
            <a:pPr marL="342900" indent="-342900">
              <a:lnSpc>
                <a:spcPct val="160000"/>
              </a:lnSpc>
              <a:buFont typeface="Wingdings" panose="05000000000000000000" pitchFamily="2" charset="2"/>
              <a:buChar char="§"/>
            </a:pPr>
            <a:r>
              <a:rPr lang="en-GB" sz="2400" dirty="0"/>
              <a:t> National statistics, 25 November 2021, Reported Road casualties in Great Britain, provisional estimates: year ending June 2021.</a:t>
            </a:r>
          </a:p>
          <a:p>
            <a:pPr marL="342900" indent="-342900">
              <a:lnSpc>
                <a:spcPct val="160000"/>
              </a:lnSpc>
              <a:buFont typeface="Wingdings" panose="05000000000000000000" pitchFamily="2" charset="2"/>
              <a:buChar char="§"/>
            </a:pPr>
            <a:r>
              <a:rPr lang="en-GB" sz="2400" dirty="0"/>
              <a:t>Haddon Jr, W., 1980. Advances in the epidemiology of injuries as a basis for public policy. Public health reports, 95(5), p.411.</a:t>
            </a:r>
          </a:p>
          <a:p>
            <a:pPr marL="342900" indent="-342900">
              <a:lnSpc>
                <a:spcPct val="160000"/>
              </a:lnSpc>
              <a:buFont typeface="Wingdings" panose="05000000000000000000" pitchFamily="2" charset="2"/>
              <a:buChar char="§"/>
            </a:pPr>
            <a:r>
              <a:rPr lang="en-GB" sz="2400" dirty="0"/>
              <a:t>Al-</a:t>
            </a:r>
            <a:r>
              <a:rPr lang="en-GB" sz="2400" dirty="0" err="1"/>
              <a:t>Balbissi</a:t>
            </a:r>
            <a:r>
              <a:rPr lang="en-GB" sz="2400" dirty="0"/>
              <a:t>, A.H., 2003. Role of gender in road accidents. Traffic injury prevention, 4(1), pp.64-73.</a:t>
            </a:r>
          </a:p>
          <a:p>
            <a:pPr marL="342900" indent="-342900">
              <a:lnSpc>
                <a:spcPct val="160000"/>
              </a:lnSpc>
              <a:buFont typeface="Wingdings" panose="05000000000000000000" pitchFamily="2" charset="2"/>
              <a:buChar char="§"/>
            </a:pPr>
            <a:r>
              <a:rPr lang="en-GB" sz="2400" dirty="0"/>
              <a:t>Ming, H. and </a:t>
            </a:r>
            <a:r>
              <a:rPr lang="en-GB" sz="2400" dirty="0" err="1"/>
              <a:t>Xiucheng</a:t>
            </a:r>
            <a:r>
              <a:rPr lang="en-GB" sz="2400" dirty="0"/>
              <a:t>, G., 2009, October. The application of bp neural network principal component analysis in the forecasting the road traffic accident. In 2009 Second International Conference on Intelligent Computation Technology and Automation (Vol. 1, pp. 107-111). IEEE</a:t>
            </a:r>
          </a:p>
          <a:p>
            <a:pPr marL="342900" indent="-342900">
              <a:lnSpc>
                <a:spcPct val="160000"/>
              </a:lnSpc>
              <a:buFont typeface="Wingdings" panose="05000000000000000000" pitchFamily="2" charset="2"/>
              <a:buChar char="§"/>
            </a:pPr>
            <a:endParaRPr lang="en-GB" sz="2400" dirty="0"/>
          </a:p>
          <a:p>
            <a:pPr marL="342900" indent="-342900">
              <a:lnSpc>
                <a:spcPct val="160000"/>
              </a:lnSpc>
              <a:buFont typeface="Wingdings" panose="05000000000000000000" pitchFamily="2" charset="2"/>
              <a:buChar char="§"/>
            </a:pPr>
            <a:endParaRPr lang="en-GB" sz="2400" dirty="0"/>
          </a:p>
          <a:p>
            <a:pPr marL="342900" indent="-342900">
              <a:lnSpc>
                <a:spcPct val="160000"/>
              </a:lnSpc>
              <a:buFont typeface="Wingdings" panose="05000000000000000000" pitchFamily="2" charset="2"/>
              <a:buChar char="§"/>
            </a:pPr>
            <a:endParaRPr lang="en-GB" sz="2400" dirty="0"/>
          </a:p>
        </p:txBody>
      </p:sp>
    </p:spTree>
    <p:extLst>
      <p:ext uri="{BB962C8B-B14F-4D97-AF65-F5344CB8AC3E}">
        <p14:creationId xmlns:p14="http://schemas.microsoft.com/office/powerpoint/2010/main" val="211834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508760" y="4156405"/>
            <a:ext cx="3139440" cy="1325563"/>
          </a:xfrm>
        </p:spPr>
        <p:txBody>
          <a:bodyPr/>
          <a:lstStyle/>
          <a:p>
            <a:r>
              <a:rPr lang="en-US" b="1" dirty="0"/>
              <a:t>Table of contents</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5919680" y="948447"/>
            <a:ext cx="5435778" cy="4961106"/>
          </a:xfrm>
        </p:spPr>
        <p:txBody>
          <a:bodyPr vert="horz" lIns="91440" tIns="45720" rIns="91440" bIns="45720" rtlCol="0" anchor="t">
            <a:normAutofit lnSpcReduction="10000"/>
          </a:bodyPr>
          <a:lstStyle/>
          <a:p>
            <a:pPr marL="342900" indent="-342900">
              <a:lnSpc>
                <a:spcPct val="200000"/>
              </a:lnSpc>
              <a:buFont typeface="Wingdings" panose="05000000000000000000" pitchFamily="2" charset="2"/>
              <a:buChar char="§"/>
            </a:pPr>
            <a:r>
              <a:rPr lang="en-US" sz="2400" dirty="0"/>
              <a:t>Introduction</a:t>
            </a:r>
          </a:p>
          <a:p>
            <a:pPr marL="342900" indent="-342900">
              <a:lnSpc>
                <a:spcPct val="200000"/>
              </a:lnSpc>
              <a:buFont typeface="Wingdings" panose="05000000000000000000" pitchFamily="2" charset="2"/>
              <a:buChar char="§"/>
            </a:pPr>
            <a:r>
              <a:rPr lang="en-US" sz="2400" dirty="0"/>
              <a:t>Research goals</a:t>
            </a:r>
          </a:p>
          <a:p>
            <a:pPr marL="342900" indent="-342900">
              <a:lnSpc>
                <a:spcPct val="200000"/>
              </a:lnSpc>
              <a:buFont typeface="Wingdings" panose="05000000000000000000" pitchFamily="2" charset="2"/>
              <a:buChar char="§"/>
            </a:pPr>
            <a:r>
              <a:rPr lang="en-US" sz="2400" dirty="0"/>
              <a:t>Literature review</a:t>
            </a:r>
          </a:p>
          <a:p>
            <a:pPr marL="342900" indent="-342900">
              <a:lnSpc>
                <a:spcPct val="200000"/>
              </a:lnSpc>
              <a:buFont typeface="Wingdings" panose="05000000000000000000" pitchFamily="2" charset="2"/>
              <a:buChar char="§"/>
            </a:pPr>
            <a:r>
              <a:rPr lang="en-US" sz="2400" dirty="0"/>
              <a:t>Methodology</a:t>
            </a:r>
          </a:p>
          <a:p>
            <a:pPr marL="342900" indent="-342900">
              <a:lnSpc>
                <a:spcPct val="200000"/>
              </a:lnSpc>
              <a:buFont typeface="Wingdings" panose="05000000000000000000" pitchFamily="2" charset="2"/>
              <a:buChar char="§"/>
            </a:pPr>
            <a:r>
              <a:rPr lang="en-US" sz="2400" dirty="0"/>
              <a:t>Results and discussion</a:t>
            </a:r>
          </a:p>
          <a:p>
            <a:pPr marL="342900" indent="-342900">
              <a:lnSpc>
                <a:spcPct val="200000"/>
              </a:lnSpc>
              <a:buFont typeface="Wingdings" panose="05000000000000000000" pitchFamily="2" charset="2"/>
              <a:buChar char="§"/>
            </a:pPr>
            <a:r>
              <a:rPr lang="en-US" sz="2400" dirty="0"/>
              <a:t>Summary</a:t>
            </a:r>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20"/>
          </p:nvPr>
        </p:nvSpPr>
        <p:spPr>
          <a:xfrm>
            <a:off x="5919680" y="6356350"/>
            <a:ext cx="947516" cy="365125"/>
          </a:xfrm>
        </p:spPr>
        <p:txBody>
          <a:bodyPr/>
          <a:lstStyle/>
          <a:p>
            <a:r>
              <a:rPr lang="en-US" dirty="0"/>
              <a:t>20XX</a:t>
            </a:r>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21"/>
          </p:nvPr>
        </p:nvSpPr>
        <p:spPr>
          <a:xfrm>
            <a:off x="7161955" y="6356350"/>
            <a:ext cx="3243942" cy="365125"/>
          </a:xfrm>
        </p:spPr>
        <p:txBody>
          <a:bodyPr/>
          <a:lstStyle/>
          <a:p>
            <a:r>
              <a:rPr lang="en-US" dirty="0"/>
              <a:t>Pitch Deck</a:t>
            </a:r>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18449418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1188AF-1B8F-40DD-90B1-DC0F52BA46BA}"/>
              </a:ext>
            </a:extLst>
          </p:cNvPr>
          <p:cNvSpPr>
            <a:spLocks noGrp="1"/>
          </p:cNvSpPr>
          <p:nvPr>
            <p:ph type="title"/>
          </p:nvPr>
        </p:nvSpPr>
        <p:spPr>
          <a:xfrm>
            <a:off x="838200" y="365125"/>
            <a:ext cx="10515600" cy="782739"/>
          </a:xfrm>
        </p:spPr>
        <p:txBody>
          <a:bodyPr lIns="0"/>
          <a:lstStyle/>
          <a:p>
            <a:r>
              <a:rPr lang="en-US" dirty="0"/>
              <a:t>References</a:t>
            </a:r>
          </a:p>
        </p:txBody>
      </p:sp>
      <p:sp>
        <p:nvSpPr>
          <p:cNvPr id="2" name="Date Placeholder 1">
            <a:extLst>
              <a:ext uri="{FF2B5EF4-FFF2-40B4-BE49-F238E27FC236}">
                <a16:creationId xmlns:a16="http://schemas.microsoft.com/office/drawing/2014/main" id="{402600B4-5BE8-447C-8531-6CD75CB45735}"/>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217076FA-2B16-4A6F-9631-8D175CE7886C}"/>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5" name="Slide Number Placeholder 4">
            <a:extLst>
              <a:ext uri="{FF2B5EF4-FFF2-40B4-BE49-F238E27FC236}">
                <a16:creationId xmlns:a16="http://schemas.microsoft.com/office/drawing/2014/main" id="{7088B044-C125-4F21-B6E1-ECBEB976215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20</a:t>
            </a:fld>
            <a:endParaRPr lang="en-US" dirty="0"/>
          </a:p>
        </p:txBody>
      </p:sp>
      <p:cxnSp>
        <p:nvCxnSpPr>
          <p:cNvPr id="10" name="Straight Connector 9">
            <a:extLst>
              <a:ext uri="{FF2B5EF4-FFF2-40B4-BE49-F238E27FC236}">
                <a16:creationId xmlns:a16="http://schemas.microsoft.com/office/drawing/2014/main" id="{B98F823A-E7BB-4668-930B-C119B7771E74}"/>
              </a:ext>
              <a:ext uri="{C183D7F6-B498-43B3-948B-1728B52AA6E4}">
                <adec:decorative xmlns:adec="http://schemas.microsoft.com/office/drawing/2017/decorative" val="1"/>
              </a:ext>
            </a:extLst>
          </p:cNvPr>
          <p:cNvCxnSpPr>
            <a:cxnSpLocks/>
          </p:cNvCxnSpPr>
          <p:nvPr/>
        </p:nvCxnSpPr>
        <p:spPr>
          <a:xfrm>
            <a:off x="10178143" y="0"/>
            <a:ext cx="2013857" cy="1415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173C4F3-0B20-4720-9910-82CE4DCE4DBF}"/>
              </a:ext>
              <a:ext uri="{C183D7F6-B498-43B3-948B-1728B52AA6E4}">
                <adec:decorative xmlns:adec="http://schemas.microsoft.com/office/drawing/2017/decorative" val="1"/>
              </a:ext>
            </a:extLst>
          </p:cNvPr>
          <p:cNvCxnSpPr>
            <a:cxnSpLocks/>
          </p:cNvCxnSpPr>
          <p:nvPr/>
        </p:nvCxnSpPr>
        <p:spPr>
          <a:xfrm>
            <a:off x="8752114" y="0"/>
            <a:ext cx="3439886" cy="576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Content Placeholder 12">
            <a:extLst>
              <a:ext uri="{FF2B5EF4-FFF2-40B4-BE49-F238E27FC236}">
                <a16:creationId xmlns:a16="http://schemas.microsoft.com/office/drawing/2014/main" id="{5F6B8BF4-2AB2-0C3F-D483-AD9DFF313E37}"/>
              </a:ext>
            </a:extLst>
          </p:cNvPr>
          <p:cNvSpPr txBox="1">
            <a:spLocks/>
          </p:cNvSpPr>
          <p:nvPr/>
        </p:nvSpPr>
        <p:spPr>
          <a:xfrm>
            <a:off x="672831" y="1147864"/>
            <a:ext cx="10680969" cy="4834646"/>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60000"/>
              </a:lnSpc>
              <a:buFont typeface="Wingdings" panose="05000000000000000000" pitchFamily="2" charset="2"/>
              <a:buChar char="§"/>
            </a:pPr>
            <a:r>
              <a:rPr lang="en-GB" sz="2400" dirty="0" err="1"/>
              <a:t>Casselgren</a:t>
            </a:r>
            <a:r>
              <a:rPr lang="en-GB" sz="2400" dirty="0"/>
              <a:t>, J. and </a:t>
            </a:r>
            <a:r>
              <a:rPr lang="en-GB" sz="2400" dirty="0" err="1"/>
              <a:t>Bodin</a:t>
            </a:r>
            <a:r>
              <a:rPr lang="en-GB" sz="2400" dirty="0"/>
              <a:t>, U., 2017. Reusable road condition information system for traffic safety and targeted maintenance. IET Intelligent Transport Systems, 11(4), pp.230-238.</a:t>
            </a:r>
          </a:p>
          <a:p>
            <a:pPr marL="342900" indent="-342900">
              <a:lnSpc>
                <a:spcPct val="160000"/>
              </a:lnSpc>
              <a:buFont typeface="Wingdings" panose="05000000000000000000" pitchFamily="2" charset="2"/>
              <a:buChar char="§"/>
            </a:pPr>
            <a:r>
              <a:rPr lang="en-GB" sz="2400" dirty="0" err="1"/>
              <a:t>Qiao</a:t>
            </a:r>
            <a:r>
              <a:rPr lang="en-GB" sz="2400" dirty="0"/>
              <a:t>, W. and Shang, B., 2011, June. Current situation analysis and safety countermeasure study on road traffic accidents in China. In 2011 International Conference on Remote Sensing, Environment and Transportation Engineering (pp. 3034-3037). IEEE.</a:t>
            </a:r>
          </a:p>
          <a:p>
            <a:pPr marL="342900" indent="-342900">
              <a:lnSpc>
                <a:spcPct val="160000"/>
              </a:lnSpc>
              <a:buFont typeface="Wingdings" panose="05000000000000000000" pitchFamily="2" charset="2"/>
              <a:buChar char="§"/>
            </a:pPr>
            <a:r>
              <a:rPr lang="en-GB" sz="2400" dirty="0" err="1"/>
              <a:t>Ljubič</a:t>
            </a:r>
            <a:r>
              <a:rPr lang="en-GB" sz="2400" dirty="0"/>
              <a:t>, P., </a:t>
            </a:r>
            <a:r>
              <a:rPr lang="en-GB" sz="2400" dirty="0" err="1"/>
              <a:t>Todorovski</a:t>
            </a:r>
            <a:r>
              <a:rPr lang="en-GB" sz="2400" dirty="0"/>
              <a:t>, L., </a:t>
            </a:r>
            <a:r>
              <a:rPr lang="en-GB" sz="2400" dirty="0" err="1"/>
              <a:t>Lavrač</a:t>
            </a:r>
            <a:r>
              <a:rPr lang="en-GB" sz="2400" dirty="0"/>
              <a:t>, N. and </a:t>
            </a:r>
            <a:r>
              <a:rPr lang="en-GB" sz="2400" dirty="0" err="1"/>
              <a:t>Bullas</a:t>
            </a:r>
            <a:r>
              <a:rPr lang="en-GB" sz="2400" dirty="0"/>
              <a:t>, J.C., 2002. Time-series analysis of UK traffic accident data. In Proceedings of the Fifth International Multi-Conference Information Society (pp. 131-134).</a:t>
            </a:r>
          </a:p>
          <a:p>
            <a:pPr marL="342900" indent="-342900">
              <a:lnSpc>
                <a:spcPct val="160000"/>
              </a:lnSpc>
              <a:buFont typeface="Wingdings" panose="05000000000000000000" pitchFamily="2" charset="2"/>
              <a:buChar char="§"/>
            </a:pPr>
            <a:r>
              <a:rPr lang="en-GB" sz="2400" dirty="0"/>
              <a:t>Kumar, S. and </a:t>
            </a:r>
            <a:r>
              <a:rPr lang="en-GB" sz="2400" dirty="0" err="1"/>
              <a:t>Toshniwal</a:t>
            </a:r>
            <a:r>
              <a:rPr lang="en-GB" sz="2400" dirty="0"/>
              <a:t>, D., 2016. A data mining approach to characterize road accident locations. Journal of Modern Transportation, 24(1), pp.62-72.</a:t>
            </a:r>
          </a:p>
          <a:p>
            <a:pPr marL="342900" indent="-342900">
              <a:lnSpc>
                <a:spcPct val="160000"/>
              </a:lnSpc>
              <a:buFont typeface="Wingdings" panose="05000000000000000000" pitchFamily="2" charset="2"/>
              <a:buChar char="§"/>
            </a:pPr>
            <a:r>
              <a:rPr lang="en-GB" sz="2400" dirty="0" err="1"/>
              <a:t>Sikdar</a:t>
            </a:r>
            <a:r>
              <a:rPr lang="en-GB" sz="2400" dirty="0"/>
              <a:t>, P., Rabbani, A., </a:t>
            </a:r>
            <a:r>
              <a:rPr lang="en-GB" sz="2400" dirty="0" err="1"/>
              <a:t>Dhapekar</a:t>
            </a:r>
            <a:r>
              <a:rPr lang="en-GB" sz="2400" dirty="0"/>
              <a:t>, N.K. and Bhatt, D.G., 2017. Hypothesis testing of road traffic accident data in </a:t>
            </a:r>
            <a:r>
              <a:rPr lang="en-GB" sz="2400" dirty="0" err="1"/>
              <a:t>india</a:t>
            </a:r>
            <a:r>
              <a:rPr lang="en-GB" sz="2400" dirty="0"/>
              <a:t>. International Journal of Civil Engineering and Technology (IJCIET), 8(6), pp.430-435.</a:t>
            </a:r>
          </a:p>
          <a:p>
            <a:pPr marL="342900" indent="-342900">
              <a:lnSpc>
                <a:spcPct val="160000"/>
              </a:lnSpc>
              <a:buFont typeface="Wingdings" panose="05000000000000000000" pitchFamily="2" charset="2"/>
              <a:buChar char="§"/>
            </a:pPr>
            <a:endParaRPr lang="en-GB" sz="2400" dirty="0"/>
          </a:p>
          <a:p>
            <a:pPr marL="342900" indent="-342900">
              <a:lnSpc>
                <a:spcPct val="160000"/>
              </a:lnSpc>
              <a:buFont typeface="Wingdings" panose="05000000000000000000" pitchFamily="2" charset="2"/>
              <a:buChar char="§"/>
            </a:pPr>
            <a:endParaRPr lang="en-GB" sz="2400" dirty="0"/>
          </a:p>
          <a:p>
            <a:pPr marL="342900" indent="-342900">
              <a:lnSpc>
                <a:spcPct val="160000"/>
              </a:lnSpc>
              <a:buFont typeface="Wingdings" panose="05000000000000000000" pitchFamily="2" charset="2"/>
              <a:buChar char="§"/>
            </a:pPr>
            <a:endParaRPr lang="en-GB" sz="2400" dirty="0"/>
          </a:p>
          <a:p>
            <a:pPr marL="342900" indent="-342900">
              <a:lnSpc>
                <a:spcPct val="160000"/>
              </a:lnSpc>
              <a:buFont typeface="Wingdings" panose="05000000000000000000" pitchFamily="2" charset="2"/>
              <a:buChar char="§"/>
            </a:pPr>
            <a:endParaRPr lang="en-GB" sz="2400" dirty="0"/>
          </a:p>
          <a:p>
            <a:pPr marL="342900" indent="-342900">
              <a:lnSpc>
                <a:spcPct val="160000"/>
              </a:lnSpc>
              <a:buFont typeface="Wingdings" panose="05000000000000000000" pitchFamily="2" charset="2"/>
              <a:buChar char="§"/>
            </a:pPr>
            <a:endParaRPr lang="en-GB" sz="2400" dirty="0"/>
          </a:p>
          <a:p>
            <a:pPr marL="342900" indent="-342900">
              <a:lnSpc>
                <a:spcPct val="160000"/>
              </a:lnSpc>
              <a:buFont typeface="Wingdings" panose="05000000000000000000" pitchFamily="2" charset="2"/>
              <a:buChar char="§"/>
            </a:pPr>
            <a:endParaRPr lang="en-GB" sz="2400" dirty="0"/>
          </a:p>
          <a:p>
            <a:pPr marL="342900" indent="-342900">
              <a:lnSpc>
                <a:spcPct val="160000"/>
              </a:lnSpc>
              <a:buFont typeface="Wingdings" panose="05000000000000000000" pitchFamily="2" charset="2"/>
              <a:buChar char="§"/>
            </a:pPr>
            <a:endParaRPr lang="en-GB" sz="2400" dirty="0"/>
          </a:p>
          <a:p>
            <a:pPr marL="342900" indent="-342900">
              <a:lnSpc>
                <a:spcPct val="160000"/>
              </a:lnSpc>
              <a:buFont typeface="Wingdings" panose="05000000000000000000" pitchFamily="2" charset="2"/>
              <a:buChar char="§"/>
            </a:pPr>
            <a:endParaRPr lang="en-GB" sz="2400" dirty="0"/>
          </a:p>
        </p:txBody>
      </p:sp>
    </p:spTree>
    <p:extLst>
      <p:ext uri="{BB962C8B-B14F-4D97-AF65-F5344CB8AC3E}">
        <p14:creationId xmlns:p14="http://schemas.microsoft.com/office/powerpoint/2010/main" val="268738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457200"/>
            <a:ext cx="8421688" cy="1011676"/>
          </a:xfrm>
        </p:spPr>
        <p:txBody>
          <a:bodyPr>
            <a:normAutofit/>
          </a:bodyPr>
          <a:lstStyle/>
          <a:p>
            <a:r>
              <a:rPr lang="en-US" sz="3600" dirty="0"/>
              <a:t>Introduction</a:t>
            </a:r>
          </a:p>
        </p:txBody>
      </p:sp>
      <p:sp>
        <p:nvSpPr>
          <p:cNvPr id="9" name="Date Placeholder 8">
            <a:extLst>
              <a:ext uri="{FF2B5EF4-FFF2-40B4-BE49-F238E27FC236}">
                <a16:creationId xmlns:a16="http://schemas.microsoft.com/office/drawing/2014/main" id="{7B78F7A0-88C5-4940-B21C-099F472F39F9}"/>
              </a:ext>
            </a:extLst>
          </p:cNvPr>
          <p:cNvSpPr>
            <a:spLocks noGrp="1"/>
          </p:cNvSpPr>
          <p:nvPr>
            <p:ph type="dt" sz="half" idx="10"/>
          </p:nvPr>
        </p:nvSpPr>
        <p:spPr>
          <a:xfrm>
            <a:off x="838200" y="6356350"/>
            <a:ext cx="2743200" cy="365125"/>
          </a:xfrm>
        </p:spPr>
        <p:txBody>
          <a:bodyPr/>
          <a:lstStyle/>
          <a:p>
            <a:r>
              <a:rPr lang="en-US" dirty="0"/>
              <a:t>20XX</a:t>
            </a:r>
          </a:p>
        </p:txBody>
      </p:sp>
      <p:sp>
        <p:nvSpPr>
          <p:cNvPr id="10" name="Footer Placeholder 9">
            <a:extLst>
              <a:ext uri="{FF2B5EF4-FFF2-40B4-BE49-F238E27FC236}">
                <a16:creationId xmlns:a16="http://schemas.microsoft.com/office/drawing/2014/main" id="{D2186069-FC8E-433D-9BB4-942220CE8CFB}"/>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sp>
        <p:nvSpPr>
          <p:cNvPr id="13" name="Content Placeholder 12">
            <a:extLst>
              <a:ext uri="{FF2B5EF4-FFF2-40B4-BE49-F238E27FC236}">
                <a16:creationId xmlns:a16="http://schemas.microsoft.com/office/drawing/2014/main" id="{6D3852C9-D912-64E0-1A5E-3AEAC9692434}"/>
              </a:ext>
            </a:extLst>
          </p:cNvPr>
          <p:cNvSpPr>
            <a:spLocks noGrp="1"/>
          </p:cNvSpPr>
          <p:nvPr>
            <p:ph sz="half" idx="2"/>
          </p:nvPr>
        </p:nvSpPr>
        <p:spPr>
          <a:xfrm>
            <a:off x="1264596" y="1468876"/>
            <a:ext cx="10301591" cy="4610909"/>
          </a:xfrm>
        </p:spPr>
        <p:txBody>
          <a:bodyPr>
            <a:normAutofit fontScale="92500" lnSpcReduction="10000"/>
          </a:bodyPr>
          <a:lstStyle/>
          <a:p>
            <a:pPr marL="342900" indent="-342900">
              <a:lnSpc>
                <a:spcPct val="160000"/>
              </a:lnSpc>
              <a:buFont typeface="Wingdings" panose="05000000000000000000" pitchFamily="2" charset="2"/>
              <a:buChar char="§"/>
            </a:pPr>
            <a:r>
              <a:rPr lang="en-GB" sz="2400" dirty="0"/>
              <a:t>Traffic casualties are a significant concern for modern civilization since its responsible for fatalities, emissions, and financial damage</a:t>
            </a:r>
          </a:p>
          <a:p>
            <a:pPr marL="342900" indent="-342900">
              <a:lnSpc>
                <a:spcPct val="160000"/>
              </a:lnSpc>
              <a:buFont typeface="Wingdings" panose="05000000000000000000" pitchFamily="2" charset="2"/>
              <a:buChar char="§"/>
            </a:pPr>
            <a:r>
              <a:rPr lang="en-GB" sz="2400" dirty="0"/>
              <a:t>About 1.35 million individuals worldwide perish every annum as a consequence of road casualties (WHO, 2018)</a:t>
            </a:r>
          </a:p>
          <a:p>
            <a:pPr marL="342900" indent="-342900">
              <a:lnSpc>
                <a:spcPct val="160000"/>
              </a:lnSpc>
              <a:buFont typeface="Wingdings" panose="05000000000000000000" pitchFamily="2" charset="2"/>
              <a:buChar char="§"/>
            </a:pPr>
            <a:r>
              <a:rPr lang="en-GB" sz="2400" dirty="0"/>
              <a:t>From 2012 to 2019, 1,850 traffic fatalities every year, around 5 on each day in England (Brake, 2020)</a:t>
            </a:r>
          </a:p>
          <a:p>
            <a:pPr marL="342900" indent="-342900">
              <a:lnSpc>
                <a:spcPct val="160000"/>
              </a:lnSpc>
              <a:buFont typeface="Wingdings" panose="05000000000000000000" pitchFamily="2" charset="2"/>
              <a:buChar char="§"/>
            </a:pPr>
            <a:r>
              <a:rPr lang="en-GB" sz="2400" dirty="0"/>
              <a:t>Even during pandemic 1,460 traffic fatalities and 23,529 killed or seriously injured  (National statistics, 2021).</a:t>
            </a:r>
          </a:p>
        </p:txBody>
      </p:sp>
    </p:spTree>
    <p:extLst>
      <p:ext uri="{BB962C8B-B14F-4D97-AF65-F5344CB8AC3E}">
        <p14:creationId xmlns:p14="http://schemas.microsoft.com/office/powerpoint/2010/main" val="2121178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651752"/>
            <a:ext cx="8421688" cy="715657"/>
          </a:xfrm>
        </p:spPr>
        <p:txBody>
          <a:bodyPr>
            <a:normAutofit/>
          </a:bodyPr>
          <a:lstStyle/>
          <a:p>
            <a:r>
              <a:rPr lang="en-US" sz="3600" dirty="0"/>
              <a:t>Research goals</a:t>
            </a:r>
          </a:p>
        </p:txBody>
      </p:sp>
      <p:sp>
        <p:nvSpPr>
          <p:cNvPr id="9" name="Date Placeholder 8">
            <a:extLst>
              <a:ext uri="{FF2B5EF4-FFF2-40B4-BE49-F238E27FC236}">
                <a16:creationId xmlns:a16="http://schemas.microsoft.com/office/drawing/2014/main" id="{7B78F7A0-88C5-4940-B21C-099F472F39F9}"/>
              </a:ext>
            </a:extLst>
          </p:cNvPr>
          <p:cNvSpPr>
            <a:spLocks noGrp="1"/>
          </p:cNvSpPr>
          <p:nvPr>
            <p:ph type="dt" sz="half" idx="10"/>
          </p:nvPr>
        </p:nvSpPr>
        <p:spPr>
          <a:xfrm>
            <a:off x="838200" y="6356350"/>
            <a:ext cx="2743200" cy="365125"/>
          </a:xfrm>
        </p:spPr>
        <p:txBody>
          <a:bodyPr/>
          <a:lstStyle/>
          <a:p>
            <a:r>
              <a:rPr lang="en-US" dirty="0"/>
              <a:t>20XX</a:t>
            </a:r>
          </a:p>
        </p:txBody>
      </p:sp>
      <p:sp>
        <p:nvSpPr>
          <p:cNvPr id="10" name="Footer Placeholder 9">
            <a:extLst>
              <a:ext uri="{FF2B5EF4-FFF2-40B4-BE49-F238E27FC236}">
                <a16:creationId xmlns:a16="http://schemas.microsoft.com/office/drawing/2014/main" id="{D2186069-FC8E-433D-9BB4-942220CE8CFB}"/>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a:t>
            </a:fld>
            <a:endParaRPr lang="en-US" dirty="0"/>
          </a:p>
        </p:txBody>
      </p:sp>
      <p:sp>
        <p:nvSpPr>
          <p:cNvPr id="13" name="Content Placeholder 12">
            <a:extLst>
              <a:ext uri="{FF2B5EF4-FFF2-40B4-BE49-F238E27FC236}">
                <a16:creationId xmlns:a16="http://schemas.microsoft.com/office/drawing/2014/main" id="{6D3852C9-D912-64E0-1A5E-3AEAC9692434}"/>
              </a:ext>
            </a:extLst>
          </p:cNvPr>
          <p:cNvSpPr>
            <a:spLocks noGrp="1"/>
          </p:cNvSpPr>
          <p:nvPr>
            <p:ph sz="half" idx="2"/>
          </p:nvPr>
        </p:nvSpPr>
        <p:spPr>
          <a:xfrm>
            <a:off x="1634247" y="1731522"/>
            <a:ext cx="9309369" cy="4260715"/>
          </a:xfrm>
        </p:spPr>
        <p:txBody>
          <a:bodyPr>
            <a:normAutofit fontScale="92500"/>
          </a:bodyPr>
          <a:lstStyle/>
          <a:p>
            <a:pPr marL="342900" indent="-342900">
              <a:lnSpc>
                <a:spcPct val="160000"/>
              </a:lnSpc>
              <a:buFont typeface="Wingdings" panose="05000000000000000000" pitchFamily="2" charset="2"/>
              <a:buChar char="§"/>
            </a:pPr>
            <a:r>
              <a:rPr lang="en-GB" sz="2400" dirty="0"/>
              <a:t>To analyse road accidents in UK from 2016 till 2021 </a:t>
            </a:r>
          </a:p>
          <a:p>
            <a:pPr marL="342900" indent="-342900">
              <a:lnSpc>
                <a:spcPct val="160000"/>
              </a:lnSpc>
              <a:buFont typeface="Wingdings" panose="05000000000000000000" pitchFamily="2" charset="2"/>
              <a:buChar char="§"/>
            </a:pPr>
            <a:r>
              <a:rPr lang="en-GB" sz="2400" dirty="0"/>
              <a:t>To perform a comprehensive literature review on the road accidents </a:t>
            </a:r>
          </a:p>
          <a:p>
            <a:pPr marL="342900" indent="-342900">
              <a:lnSpc>
                <a:spcPct val="160000"/>
              </a:lnSpc>
              <a:buFont typeface="Wingdings" panose="05000000000000000000" pitchFamily="2" charset="2"/>
              <a:buChar char="§"/>
            </a:pPr>
            <a:r>
              <a:rPr lang="en-GB" sz="2400" dirty="0"/>
              <a:t>To find proper dataset to do the analysis</a:t>
            </a:r>
          </a:p>
          <a:p>
            <a:pPr marL="342900" indent="-342900">
              <a:lnSpc>
                <a:spcPct val="160000"/>
              </a:lnSpc>
              <a:buFont typeface="Wingdings" panose="05000000000000000000" pitchFamily="2" charset="2"/>
              <a:buChar char="§"/>
            </a:pPr>
            <a:r>
              <a:rPr lang="en-GB" sz="2400" dirty="0"/>
              <a:t>To perform 4 levels of Descriptive, inferential, Machine learning, and Deep learning analysis</a:t>
            </a:r>
          </a:p>
          <a:p>
            <a:pPr marL="342900" indent="-342900">
              <a:lnSpc>
                <a:spcPct val="160000"/>
              </a:lnSpc>
              <a:buFont typeface="Wingdings" panose="05000000000000000000" pitchFamily="2" charset="2"/>
              <a:buChar char="§"/>
            </a:pPr>
            <a:r>
              <a:rPr lang="en-GB" sz="2400" dirty="0"/>
              <a:t>Compare the results obtained from ML and DL models</a:t>
            </a:r>
          </a:p>
        </p:txBody>
      </p:sp>
    </p:spTree>
    <p:extLst>
      <p:ext uri="{BB962C8B-B14F-4D97-AF65-F5344CB8AC3E}">
        <p14:creationId xmlns:p14="http://schemas.microsoft.com/office/powerpoint/2010/main" val="4204269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651752"/>
            <a:ext cx="8421688" cy="715657"/>
          </a:xfrm>
        </p:spPr>
        <p:txBody>
          <a:bodyPr>
            <a:normAutofit/>
          </a:bodyPr>
          <a:lstStyle/>
          <a:p>
            <a:r>
              <a:rPr lang="en-US" sz="3600" dirty="0"/>
              <a:t>Literature review</a:t>
            </a:r>
          </a:p>
        </p:txBody>
      </p:sp>
      <p:sp>
        <p:nvSpPr>
          <p:cNvPr id="9" name="Date Placeholder 8">
            <a:extLst>
              <a:ext uri="{FF2B5EF4-FFF2-40B4-BE49-F238E27FC236}">
                <a16:creationId xmlns:a16="http://schemas.microsoft.com/office/drawing/2014/main" id="{7B78F7A0-88C5-4940-B21C-099F472F39F9}"/>
              </a:ext>
            </a:extLst>
          </p:cNvPr>
          <p:cNvSpPr>
            <a:spLocks noGrp="1"/>
          </p:cNvSpPr>
          <p:nvPr>
            <p:ph type="dt" sz="half" idx="10"/>
          </p:nvPr>
        </p:nvSpPr>
        <p:spPr>
          <a:xfrm>
            <a:off x="838200" y="6356350"/>
            <a:ext cx="2743200" cy="365125"/>
          </a:xfrm>
        </p:spPr>
        <p:txBody>
          <a:bodyPr/>
          <a:lstStyle/>
          <a:p>
            <a:r>
              <a:rPr lang="en-US" dirty="0"/>
              <a:t>20XX</a:t>
            </a:r>
          </a:p>
        </p:txBody>
      </p:sp>
      <p:sp>
        <p:nvSpPr>
          <p:cNvPr id="10" name="Footer Placeholder 9">
            <a:extLst>
              <a:ext uri="{FF2B5EF4-FFF2-40B4-BE49-F238E27FC236}">
                <a16:creationId xmlns:a16="http://schemas.microsoft.com/office/drawing/2014/main" id="{D2186069-FC8E-433D-9BB4-942220CE8CFB}"/>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a:t>
            </a:fld>
            <a:endParaRPr lang="en-US" dirty="0"/>
          </a:p>
        </p:txBody>
      </p:sp>
      <p:sp>
        <p:nvSpPr>
          <p:cNvPr id="13" name="Content Placeholder 12">
            <a:extLst>
              <a:ext uri="{FF2B5EF4-FFF2-40B4-BE49-F238E27FC236}">
                <a16:creationId xmlns:a16="http://schemas.microsoft.com/office/drawing/2014/main" id="{6D3852C9-D912-64E0-1A5E-3AEAC9692434}"/>
              </a:ext>
            </a:extLst>
          </p:cNvPr>
          <p:cNvSpPr>
            <a:spLocks noGrp="1"/>
          </p:cNvSpPr>
          <p:nvPr>
            <p:ph sz="half" idx="2"/>
          </p:nvPr>
        </p:nvSpPr>
        <p:spPr>
          <a:xfrm>
            <a:off x="1162879" y="1550503"/>
            <a:ext cx="10406270" cy="4889207"/>
          </a:xfrm>
        </p:spPr>
        <p:txBody>
          <a:bodyPr>
            <a:normAutofit fontScale="85000" lnSpcReduction="20000"/>
          </a:bodyPr>
          <a:lstStyle/>
          <a:p>
            <a:pPr marL="342900" indent="-342900">
              <a:lnSpc>
                <a:spcPct val="160000"/>
              </a:lnSpc>
              <a:buFont typeface="Wingdings" panose="05000000000000000000" pitchFamily="2" charset="2"/>
              <a:buChar char="§"/>
            </a:pPr>
            <a:r>
              <a:rPr lang="en-GB" sz="2400" dirty="0"/>
              <a:t>Haddon and William (1980) identified risk variables in connection to the person, vehicle, and road infrastructure before, during, and after the incident.</a:t>
            </a:r>
          </a:p>
          <a:p>
            <a:pPr marL="342900" indent="-342900">
              <a:lnSpc>
                <a:spcPct val="160000"/>
              </a:lnSpc>
              <a:buFont typeface="Wingdings" panose="05000000000000000000" pitchFamily="2" charset="2"/>
              <a:buChar char="§"/>
            </a:pPr>
            <a:r>
              <a:rPr lang="en-GB" sz="2400" dirty="0"/>
              <a:t>Al-</a:t>
            </a:r>
            <a:r>
              <a:rPr lang="en-GB" sz="2400" dirty="0" err="1"/>
              <a:t>Balbissi</a:t>
            </a:r>
            <a:r>
              <a:rPr lang="en-GB" sz="2400" dirty="0"/>
              <a:t> (2003), worked on the influence of sex on the traffic casualties, which included surrounding environmental situations and the age of the driver.</a:t>
            </a:r>
          </a:p>
          <a:p>
            <a:pPr marL="342900" indent="-342900">
              <a:lnSpc>
                <a:spcPct val="160000"/>
              </a:lnSpc>
              <a:buFont typeface="Wingdings" panose="05000000000000000000" pitchFamily="2" charset="2"/>
              <a:buChar char="§"/>
            </a:pPr>
            <a:r>
              <a:rPr lang="en-GB" sz="2400" dirty="0" err="1"/>
              <a:t>Casselgren</a:t>
            </a:r>
            <a:r>
              <a:rPr lang="en-GB" sz="2400" dirty="0"/>
              <a:t> and </a:t>
            </a:r>
            <a:r>
              <a:rPr lang="en-GB" sz="2400" dirty="0" err="1"/>
              <a:t>Bodin</a:t>
            </a:r>
            <a:r>
              <a:rPr lang="en-GB" sz="2400" dirty="0"/>
              <a:t> (2017) states that, road fatalities are more plausible to occur on increased-speed routes as well as highways, but not amid congestions</a:t>
            </a:r>
          </a:p>
          <a:p>
            <a:pPr marL="342900" indent="-342900">
              <a:lnSpc>
                <a:spcPct val="160000"/>
              </a:lnSpc>
              <a:buFont typeface="Wingdings" panose="05000000000000000000" pitchFamily="2" charset="2"/>
              <a:buChar char="§"/>
            </a:pPr>
            <a:r>
              <a:rPr lang="en-GB" sz="2400" dirty="0"/>
              <a:t>As per </a:t>
            </a:r>
            <a:r>
              <a:rPr lang="en-GB" sz="2400" dirty="0" err="1"/>
              <a:t>Qiao</a:t>
            </a:r>
            <a:r>
              <a:rPr lang="en-GB" sz="2400" dirty="0"/>
              <a:t> and Shang (2011), mean speed of running, maximal and median degree of straight bends, quantity of upright bends, nature of road surface, period of day, and quantity of cars per hour are perhaps the most cogent determinants to traffic casualties in precarious places.</a:t>
            </a:r>
          </a:p>
          <a:p>
            <a:pPr marL="342900" indent="-342900">
              <a:lnSpc>
                <a:spcPct val="160000"/>
              </a:lnSpc>
              <a:buFont typeface="Wingdings" panose="05000000000000000000" pitchFamily="2" charset="2"/>
              <a:buChar char="§"/>
            </a:pPr>
            <a:endParaRPr lang="en-GB" sz="2400" dirty="0"/>
          </a:p>
        </p:txBody>
      </p:sp>
    </p:spTree>
    <p:extLst>
      <p:ext uri="{BB962C8B-B14F-4D97-AF65-F5344CB8AC3E}">
        <p14:creationId xmlns:p14="http://schemas.microsoft.com/office/powerpoint/2010/main" val="2364877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651752"/>
            <a:ext cx="8421688" cy="715657"/>
          </a:xfrm>
        </p:spPr>
        <p:txBody>
          <a:bodyPr>
            <a:normAutofit/>
          </a:bodyPr>
          <a:lstStyle/>
          <a:p>
            <a:r>
              <a:rPr lang="en-US" sz="3600" dirty="0"/>
              <a:t>Literature review</a:t>
            </a:r>
          </a:p>
        </p:txBody>
      </p:sp>
      <p:sp>
        <p:nvSpPr>
          <p:cNvPr id="9" name="Date Placeholder 8">
            <a:extLst>
              <a:ext uri="{FF2B5EF4-FFF2-40B4-BE49-F238E27FC236}">
                <a16:creationId xmlns:a16="http://schemas.microsoft.com/office/drawing/2014/main" id="{7B78F7A0-88C5-4940-B21C-099F472F39F9}"/>
              </a:ext>
            </a:extLst>
          </p:cNvPr>
          <p:cNvSpPr>
            <a:spLocks noGrp="1"/>
          </p:cNvSpPr>
          <p:nvPr>
            <p:ph type="dt" sz="half" idx="10"/>
          </p:nvPr>
        </p:nvSpPr>
        <p:spPr>
          <a:xfrm>
            <a:off x="838200" y="6356350"/>
            <a:ext cx="2743200" cy="365125"/>
          </a:xfrm>
        </p:spPr>
        <p:txBody>
          <a:bodyPr/>
          <a:lstStyle/>
          <a:p>
            <a:r>
              <a:rPr lang="en-US" dirty="0"/>
              <a:t>20XX</a:t>
            </a:r>
          </a:p>
        </p:txBody>
      </p:sp>
      <p:sp>
        <p:nvSpPr>
          <p:cNvPr id="10" name="Footer Placeholder 9">
            <a:extLst>
              <a:ext uri="{FF2B5EF4-FFF2-40B4-BE49-F238E27FC236}">
                <a16:creationId xmlns:a16="http://schemas.microsoft.com/office/drawing/2014/main" id="{D2186069-FC8E-433D-9BB4-942220CE8CFB}"/>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sp>
        <p:nvSpPr>
          <p:cNvPr id="13" name="Content Placeholder 12">
            <a:extLst>
              <a:ext uri="{FF2B5EF4-FFF2-40B4-BE49-F238E27FC236}">
                <a16:creationId xmlns:a16="http://schemas.microsoft.com/office/drawing/2014/main" id="{6D3852C9-D912-64E0-1A5E-3AEAC9692434}"/>
              </a:ext>
            </a:extLst>
          </p:cNvPr>
          <p:cNvSpPr>
            <a:spLocks noGrp="1"/>
          </p:cNvSpPr>
          <p:nvPr>
            <p:ph sz="half" idx="2"/>
          </p:nvPr>
        </p:nvSpPr>
        <p:spPr>
          <a:xfrm>
            <a:off x="1157591" y="1614790"/>
            <a:ext cx="10411558" cy="4741560"/>
          </a:xfrm>
        </p:spPr>
        <p:txBody>
          <a:bodyPr>
            <a:normAutofit fontScale="85000" lnSpcReduction="10000"/>
          </a:bodyPr>
          <a:lstStyle/>
          <a:p>
            <a:pPr marL="342900" indent="-342900">
              <a:lnSpc>
                <a:spcPct val="160000"/>
              </a:lnSpc>
              <a:buFont typeface="Wingdings" panose="05000000000000000000" pitchFamily="2" charset="2"/>
              <a:buChar char="§"/>
            </a:pPr>
            <a:r>
              <a:rPr lang="en-GB" sz="2400" dirty="0"/>
              <a:t>Clustering techniques were utilized to discover high-accident locations, next utilized frequent patterns to find characteristics that influence road incidents in that place by Kumar and </a:t>
            </a:r>
            <a:r>
              <a:rPr lang="en-GB" sz="2400" dirty="0" err="1"/>
              <a:t>Toshniwal</a:t>
            </a:r>
            <a:r>
              <a:rPr lang="en-GB" sz="2400" dirty="0"/>
              <a:t> (2016).</a:t>
            </a:r>
          </a:p>
          <a:p>
            <a:pPr marL="342900" indent="-342900">
              <a:lnSpc>
                <a:spcPct val="160000"/>
              </a:lnSpc>
              <a:buFont typeface="Wingdings" panose="05000000000000000000" pitchFamily="2" charset="2"/>
              <a:buChar char="§"/>
            </a:pPr>
            <a:r>
              <a:rPr lang="en-GB" sz="2400" dirty="0"/>
              <a:t>Time series analysis utilized by </a:t>
            </a:r>
            <a:r>
              <a:rPr lang="en-GB" sz="2400" dirty="0" err="1"/>
              <a:t>Ljubič</a:t>
            </a:r>
            <a:r>
              <a:rPr lang="en-GB" sz="2400" dirty="0"/>
              <a:t> et al. (2002) to study the road accidents in UK </a:t>
            </a:r>
          </a:p>
          <a:p>
            <a:pPr marL="342900" indent="-342900">
              <a:lnSpc>
                <a:spcPct val="160000"/>
              </a:lnSpc>
              <a:buFont typeface="Wingdings" panose="05000000000000000000" pitchFamily="2" charset="2"/>
              <a:buChar char="§"/>
            </a:pPr>
            <a:r>
              <a:rPr lang="en-GB" sz="2400" dirty="0"/>
              <a:t>Hypothesis testing employed by </a:t>
            </a:r>
            <a:r>
              <a:rPr lang="en-GB" sz="2400" dirty="0" err="1"/>
              <a:t>Sikdar</a:t>
            </a:r>
            <a:r>
              <a:rPr lang="en-GB" sz="2400" dirty="0"/>
              <a:t> et al. (2017) to analyse accidents that occurred in India.</a:t>
            </a:r>
          </a:p>
          <a:p>
            <a:pPr marL="342900" indent="-342900">
              <a:lnSpc>
                <a:spcPct val="160000"/>
              </a:lnSpc>
              <a:buFont typeface="Wingdings" panose="05000000000000000000" pitchFamily="2" charset="2"/>
              <a:buChar char="§"/>
            </a:pPr>
            <a:r>
              <a:rPr lang="en-GB" sz="2400" dirty="0"/>
              <a:t>A BP neural network employed by (Ming and </a:t>
            </a:r>
            <a:r>
              <a:rPr lang="en-GB" sz="2400" dirty="0" err="1"/>
              <a:t>Xiucheng</a:t>
            </a:r>
            <a:r>
              <a:rPr lang="en-GB" sz="2400" dirty="0"/>
              <a:t>, 2009) to investigate the association among incidence assessing score and potential accident numbers</a:t>
            </a:r>
          </a:p>
        </p:txBody>
      </p:sp>
    </p:spTree>
    <p:extLst>
      <p:ext uri="{BB962C8B-B14F-4D97-AF65-F5344CB8AC3E}">
        <p14:creationId xmlns:p14="http://schemas.microsoft.com/office/powerpoint/2010/main" val="920614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651752"/>
            <a:ext cx="8421688" cy="715657"/>
          </a:xfrm>
        </p:spPr>
        <p:txBody>
          <a:bodyPr>
            <a:normAutofit/>
          </a:bodyPr>
          <a:lstStyle/>
          <a:p>
            <a:r>
              <a:rPr lang="en-US" sz="3600" dirty="0"/>
              <a:t>Methodology</a:t>
            </a:r>
          </a:p>
        </p:txBody>
      </p:sp>
      <p:sp>
        <p:nvSpPr>
          <p:cNvPr id="9" name="Date Placeholder 8">
            <a:extLst>
              <a:ext uri="{FF2B5EF4-FFF2-40B4-BE49-F238E27FC236}">
                <a16:creationId xmlns:a16="http://schemas.microsoft.com/office/drawing/2014/main" id="{7B78F7A0-88C5-4940-B21C-099F472F39F9}"/>
              </a:ext>
            </a:extLst>
          </p:cNvPr>
          <p:cNvSpPr>
            <a:spLocks noGrp="1"/>
          </p:cNvSpPr>
          <p:nvPr>
            <p:ph type="dt" sz="half" idx="10"/>
          </p:nvPr>
        </p:nvSpPr>
        <p:spPr>
          <a:xfrm>
            <a:off x="838200" y="6356350"/>
            <a:ext cx="2743200" cy="365125"/>
          </a:xfrm>
        </p:spPr>
        <p:txBody>
          <a:bodyPr/>
          <a:lstStyle/>
          <a:p>
            <a:r>
              <a:rPr lang="en-US" dirty="0"/>
              <a:t>20XX</a:t>
            </a:r>
          </a:p>
        </p:txBody>
      </p:sp>
      <p:sp>
        <p:nvSpPr>
          <p:cNvPr id="10" name="Footer Placeholder 9">
            <a:extLst>
              <a:ext uri="{FF2B5EF4-FFF2-40B4-BE49-F238E27FC236}">
                <a16:creationId xmlns:a16="http://schemas.microsoft.com/office/drawing/2014/main" id="{D2186069-FC8E-433D-9BB4-942220CE8CFB}"/>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dirty="0"/>
          </a:p>
        </p:txBody>
      </p:sp>
      <p:sp>
        <p:nvSpPr>
          <p:cNvPr id="13" name="Content Placeholder 12">
            <a:extLst>
              <a:ext uri="{FF2B5EF4-FFF2-40B4-BE49-F238E27FC236}">
                <a16:creationId xmlns:a16="http://schemas.microsoft.com/office/drawing/2014/main" id="{6D3852C9-D912-64E0-1A5E-3AEAC9692434}"/>
              </a:ext>
            </a:extLst>
          </p:cNvPr>
          <p:cNvSpPr>
            <a:spLocks noGrp="1"/>
          </p:cNvSpPr>
          <p:nvPr>
            <p:ph sz="half" idx="2"/>
          </p:nvPr>
        </p:nvSpPr>
        <p:spPr>
          <a:xfrm>
            <a:off x="1089498" y="1731522"/>
            <a:ext cx="10264302" cy="4260715"/>
          </a:xfrm>
        </p:spPr>
        <p:txBody>
          <a:bodyPr>
            <a:normAutofit fontScale="85000" lnSpcReduction="10000"/>
          </a:bodyPr>
          <a:lstStyle/>
          <a:p>
            <a:pPr marL="342900" indent="-342900">
              <a:lnSpc>
                <a:spcPct val="160000"/>
              </a:lnSpc>
              <a:buFont typeface="Wingdings" panose="05000000000000000000" pitchFamily="2" charset="2"/>
              <a:buChar char="§"/>
            </a:pPr>
            <a:r>
              <a:rPr lang="en-GB" sz="2400" dirty="0"/>
              <a:t>Macro level analysis of data pre-processing techniques such as KDD, SEMMA, CRISP-DM.</a:t>
            </a:r>
          </a:p>
          <a:p>
            <a:pPr marL="342900" indent="-342900">
              <a:lnSpc>
                <a:spcPct val="160000"/>
              </a:lnSpc>
              <a:buFont typeface="Wingdings" panose="05000000000000000000" pitchFamily="2" charset="2"/>
              <a:buChar char="§"/>
            </a:pPr>
            <a:r>
              <a:rPr lang="en-GB" sz="2400" dirty="0"/>
              <a:t>Descriptive data analysis on different features of the dataset.</a:t>
            </a:r>
          </a:p>
          <a:p>
            <a:pPr marL="342900" indent="-342900">
              <a:lnSpc>
                <a:spcPct val="160000"/>
              </a:lnSpc>
              <a:buFont typeface="Wingdings" panose="05000000000000000000" pitchFamily="2" charset="2"/>
              <a:buChar char="§"/>
            </a:pPr>
            <a:r>
              <a:rPr lang="en-GB" sz="2400" dirty="0"/>
              <a:t>T-test, ANOVA, and Pearson’s correlation test is utilised to find correlations between severity and other features.</a:t>
            </a:r>
          </a:p>
          <a:p>
            <a:pPr marL="342900" indent="-342900">
              <a:lnSpc>
                <a:spcPct val="160000"/>
              </a:lnSpc>
              <a:buFont typeface="Wingdings" panose="05000000000000000000" pitchFamily="2" charset="2"/>
              <a:buChar char="§"/>
            </a:pPr>
            <a:r>
              <a:rPr lang="en-GB" sz="2400" dirty="0"/>
              <a:t>For Machine learning, algorithms such as Decision tree, Logistic regression, Random forest is used.</a:t>
            </a:r>
          </a:p>
          <a:p>
            <a:pPr marL="342900" indent="-342900">
              <a:lnSpc>
                <a:spcPct val="160000"/>
              </a:lnSpc>
              <a:buFont typeface="Wingdings" panose="05000000000000000000" pitchFamily="2" charset="2"/>
              <a:buChar char="§"/>
            </a:pPr>
            <a:r>
              <a:rPr lang="en-GB" sz="2400" dirty="0"/>
              <a:t>For deep learning, classification algorithms such as CNN, LSTM, and GRU is utilised. </a:t>
            </a:r>
          </a:p>
          <a:p>
            <a:pPr marL="342900" indent="-342900">
              <a:lnSpc>
                <a:spcPct val="160000"/>
              </a:lnSpc>
              <a:buFont typeface="Wingdings" panose="05000000000000000000" pitchFamily="2" charset="2"/>
              <a:buChar char="§"/>
            </a:pPr>
            <a:endParaRPr lang="en-GB" sz="2400" dirty="0"/>
          </a:p>
          <a:p>
            <a:pPr marL="342900" indent="-342900">
              <a:lnSpc>
                <a:spcPct val="160000"/>
              </a:lnSpc>
              <a:buFont typeface="Wingdings" panose="05000000000000000000" pitchFamily="2" charset="2"/>
              <a:buChar char="§"/>
            </a:pPr>
            <a:endParaRPr lang="en-GB" sz="2400" dirty="0"/>
          </a:p>
        </p:txBody>
      </p:sp>
    </p:spTree>
    <p:extLst>
      <p:ext uri="{BB962C8B-B14F-4D97-AF65-F5344CB8AC3E}">
        <p14:creationId xmlns:p14="http://schemas.microsoft.com/office/powerpoint/2010/main" val="5296171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2F9CC1F-102C-49CC-B646-8E6826368A81}"/>
              </a:ext>
            </a:extLst>
          </p:cNvPr>
          <p:cNvSpPr>
            <a:spLocks noGrp="1"/>
          </p:cNvSpPr>
          <p:nvPr>
            <p:ph type="dt" sz="half" idx="10"/>
          </p:nvPr>
        </p:nvSpPr>
        <p:spPr>
          <a:xfrm>
            <a:off x="838200" y="6356350"/>
            <a:ext cx="2743200" cy="365125"/>
          </a:xfrm>
        </p:spPr>
        <p:txBody>
          <a:bodyPr/>
          <a:lstStyle/>
          <a:p>
            <a:r>
              <a:rPr lang="en-US" dirty="0"/>
              <a:t>20XX</a:t>
            </a:r>
          </a:p>
        </p:txBody>
      </p:sp>
      <p:sp>
        <p:nvSpPr>
          <p:cNvPr id="4" name="Footer Placeholder 3">
            <a:extLst>
              <a:ext uri="{FF2B5EF4-FFF2-40B4-BE49-F238E27FC236}">
                <a16:creationId xmlns:a16="http://schemas.microsoft.com/office/drawing/2014/main" id="{33808A03-6EC3-48BE-9D18-5A746D09243E}"/>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5" name="Slide Number Placeholder 4">
            <a:extLst>
              <a:ext uri="{FF2B5EF4-FFF2-40B4-BE49-F238E27FC236}">
                <a16:creationId xmlns:a16="http://schemas.microsoft.com/office/drawing/2014/main" id="{46868410-BE8A-4C98-9C72-20D0A2A6A8B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8</a:t>
            </a:fld>
            <a:endParaRPr lang="en-US" dirty="0"/>
          </a:p>
        </p:txBody>
      </p:sp>
      <p:sp>
        <p:nvSpPr>
          <p:cNvPr id="18" name="Title 1">
            <a:extLst>
              <a:ext uri="{FF2B5EF4-FFF2-40B4-BE49-F238E27FC236}">
                <a16:creationId xmlns:a16="http://schemas.microsoft.com/office/drawing/2014/main" id="{54EAD64E-F7C0-CB45-9BBF-82DFC284E8B4}"/>
              </a:ext>
            </a:extLst>
          </p:cNvPr>
          <p:cNvSpPr txBox="1">
            <a:spLocks/>
          </p:cNvSpPr>
          <p:nvPr/>
        </p:nvSpPr>
        <p:spPr>
          <a:xfrm>
            <a:off x="1885156" y="433810"/>
            <a:ext cx="8421688" cy="71565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GB" sz="3600" dirty="0"/>
              <a:t>Descriptive statistical analysis</a:t>
            </a:r>
          </a:p>
        </p:txBody>
      </p:sp>
      <p:pic>
        <p:nvPicPr>
          <p:cNvPr id="48" name="Picture 47">
            <a:extLst>
              <a:ext uri="{FF2B5EF4-FFF2-40B4-BE49-F238E27FC236}">
                <a16:creationId xmlns:a16="http://schemas.microsoft.com/office/drawing/2014/main" id="{6DD4A08B-7C0B-98F0-8D26-20798E36040F}"/>
              </a:ext>
            </a:extLst>
          </p:cNvPr>
          <p:cNvPicPr>
            <a:picLocks noChangeAspect="1"/>
          </p:cNvPicPr>
          <p:nvPr/>
        </p:nvPicPr>
        <p:blipFill>
          <a:blip r:embed="rId2"/>
          <a:stretch>
            <a:fillRect/>
          </a:stretch>
        </p:blipFill>
        <p:spPr>
          <a:xfrm>
            <a:off x="2247089" y="1440285"/>
            <a:ext cx="8297694" cy="4988179"/>
          </a:xfrm>
          <a:prstGeom prst="rect">
            <a:avLst/>
          </a:prstGeom>
        </p:spPr>
      </p:pic>
    </p:spTree>
    <p:extLst>
      <p:ext uri="{BB962C8B-B14F-4D97-AF65-F5344CB8AC3E}">
        <p14:creationId xmlns:p14="http://schemas.microsoft.com/office/powerpoint/2010/main" val="4131531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2F9CC1F-102C-49CC-B646-8E6826368A81}"/>
              </a:ext>
            </a:extLst>
          </p:cNvPr>
          <p:cNvSpPr>
            <a:spLocks noGrp="1"/>
          </p:cNvSpPr>
          <p:nvPr>
            <p:ph type="dt" sz="half" idx="10"/>
          </p:nvPr>
        </p:nvSpPr>
        <p:spPr>
          <a:xfrm>
            <a:off x="838200" y="6356350"/>
            <a:ext cx="2743200" cy="365125"/>
          </a:xfrm>
        </p:spPr>
        <p:txBody>
          <a:bodyPr/>
          <a:lstStyle/>
          <a:p>
            <a:r>
              <a:rPr lang="en-US" dirty="0"/>
              <a:t>20XX</a:t>
            </a:r>
          </a:p>
        </p:txBody>
      </p:sp>
      <p:sp>
        <p:nvSpPr>
          <p:cNvPr id="4" name="Footer Placeholder 3">
            <a:extLst>
              <a:ext uri="{FF2B5EF4-FFF2-40B4-BE49-F238E27FC236}">
                <a16:creationId xmlns:a16="http://schemas.microsoft.com/office/drawing/2014/main" id="{33808A03-6EC3-48BE-9D18-5A746D09243E}"/>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5" name="Slide Number Placeholder 4">
            <a:extLst>
              <a:ext uri="{FF2B5EF4-FFF2-40B4-BE49-F238E27FC236}">
                <a16:creationId xmlns:a16="http://schemas.microsoft.com/office/drawing/2014/main" id="{46868410-BE8A-4C98-9C72-20D0A2A6A8B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9</a:t>
            </a:fld>
            <a:endParaRPr lang="en-US" dirty="0"/>
          </a:p>
        </p:txBody>
      </p:sp>
      <p:sp>
        <p:nvSpPr>
          <p:cNvPr id="18" name="Title 1">
            <a:extLst>
              <a:ext uri="{FF2B5EF4-FFF2-40B4-BE49-F238E27FC236}">
                <a16:creationId xmlns:a16="http://schemas.microsoft.com/office/drawing/2014/main" id="{54EAD64E-F7C0-CB45-9BBF-82DFC284E8B4}"/>
              </a:ext>
            </a:extLst>
          </p:cNvPr>
          <p:cNvSpPr txBox="1">
            <a:spLocks/>
          </p:cNvSpPr>
          <p:nvPr/>
        </p:nvSpPr>
        <p:spPr>
          <a:xfrm>
            <a:off x="1885156" y="433810"/>
            <a:ext cx="8421688" cy="71565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GB" sz="3600" dirty="0"/>
              <a:t>Descriptive statistical analysis</a:t>
            </a:r>
          </a:p>
        </p:txBody>
      </p:sp>
      <p:pic>
        <p:nvPicPr>
          <p:cNvPr id="6" name="Picture 5">
            <a:extLst>
              <a:ext uri="{FF2B5EF4-FFF2-40B4-BE49-F238E27FC236}">
                <a16:creationId xmlns:a16="http://schemas.microsoft.com/office/drawing/2014/main" id="{E8EA8097-110C-1F8E-7F14-3BA44439908D}"/>
              </a:ext>
            </a:extLst>
          </p:cNvPr>
          <p:cNvPicPr>
            <a:picLocks noChangeAspect="1"/>
          </p:cNvPicPr>
          <p:nvPr/>
        </p:nvPicPr>
        <p:blipFill>
          <a:blip r:embed="rId2"/>
          <a:stretch>
            <a:fillRect/>
          </a:stretch>
        </p:blipFill>
        <p:spPr>
          <a:xfrm>
            <a:off x="3175869" y="1149467"/>
            <a:ext cx="5840262" cy="5474611"/>
          </a:xfrm>
          <a:prstGeom prst="rect">
            <a:avLst/>
          </a:prstGeom>
        </p:spPr>
      </p:pic>
    </p:spTree>
    <p:extLst>
      <p:ext uri="{BB962C8B-B14F-4D97-AF65-F5344CB8AC3E}">
        <p14:creationId xmlns:p14="http://schemas.microsoft.com/office/powerpoint/2010/main" val="2203019721"/>
      </p:ext>
    </p:extLst>
  </p:cSld>
  <p:clrMapOvr>
    <a:masterClrMapping/>
  </p:clrMapOvr>
</p:sld>
</file>

<file path=ppt/theme/theme1.xml><?xml version="1.0" encoding="utf-8"?>
<a:theme xmlns:a="http://schemas.openxmlformats.org/drawingml/2006/main" name="Monoline">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light pitch_tm56180624_Win32_LW_SL_v3" id="{5A4404DB-4ECC-4373-8C35-B428B8CCB737}" vid="{DB02F28E-0C23-47F0-A348-62748A79E2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4CF2EF3-001F-4BE9-81B3-86ECBBF942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F97B18F-50BC-4F30-8373-93489E845F8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2BC90D6-94CF-42F7-AAC4-9CF6824C54D5}">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light sales pitch</Template>
  <TotalTime>238</TotalTime>
  <Words>1112</Words>
  <Application>Microsoft Office PowerPoint</Application>
  <PresentationFormat>Widescreen</PresentationFormat>
  <Paragraphs>138</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Tenorite</vt:lpstr>
      <vt:lpstr>Wingdings</vt:lpstr>
      <vt:lpstr>Monoline</vt:lpstr>
      <vt:lpstr>A Comprehensive Investigation of Traffic  Accidents in UK through Statistical methods, ML  algorithms, and Deep learning</vt:lpstr>
      <vt:lpstr>Table of contents</vt:lpstr>
      <vt:lpstr>Introduction</vt:lpstr>
      <vt:lpstr>Research goals</vt:lpstr>
      <vt:lpstr>Literature review</vt:lpstr>
      <vt:lpstr>Literature review</vt:lpstr>
      <vt:lpstr>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Thank You</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Comprehensive Investigation of Traffic  Accidents in UK through Statistical methods, ML  algorithms, and Deep learning</dc:title>
  <dc:creator>t047585</dc:creator>
  <cp:lastModifiedBy>t047585</cp:lastModifiedBy>
  <cp:revision>34</cp:revision>
  <dcterms:created xsi:type="dcterms:W3CDTF">2022-05-10T15:24:59Z</dcterms:created>
  <dcterms:modified xsi:type="dcterms:W3CDTF">2022-05-10T19:27:21Z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